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57" r:id="rId3"/>
    <p:sldId id="260" r:id="rId4"/>
    <p:sldId id="261" r:id="rId5"/>
    <p:sldId id="262" r:id="rId6"/>
    <p:sldId id="271" r:id="rId7"/>
    <p:sldId id="265" r:id="rId8"/>
    <p:sldId id="266" r:id="rId9"/>
    <p:sldId id="268" r:id="rId10"/>
    <p:sldId id="269" r:id="rId11"/>
    <p:sldId id="272" r:id="rId12"/>
    <p:sldId id="273" r:id="rId13"/>
    <p:sldId id="270" r:id="rId14"/>
    <p:sldId id="274" r:id="rId15"/>
    <p:sldId id="263" r:id="rId16"/>
    <p:sldId id="26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>
      <p:cViewPr varScale="1">
        <p:scale>
          <a:sx n="87" d="100"/>
          <a:sy n="87" d="100"/>
        </p:scale>
        <p:origin x="-10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98AAB-9FA3-41BD-BED9-D9871F21FEB9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174E6-3159-4103-A93B-634F5B1A4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327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0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300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469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482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912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95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588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507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42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22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95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1D9E1-3360-4188-A49A-6E8303B7849B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1414A-E42A-4BDA-B899-5F9CFC740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27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8.jpeg"/><Relationship Id="rId4" Type="http://schemas.openxmlformats.org/officeDocument/2006/relationships/image" Target="../media/image5.jpeg"/><Relationship Id="rId9" Type="http://schemas.microsoft.com/office/2007/relationships/hdphoto" Target="../media/hdphoto4.wdp"/><Relationship Id="rId1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a.ru/images/search?lr=10812&amp;text=&#1087;&#1088;&#1080;&#1088;&#1086;&#1076;&#1072;%20&#1084;&#1072;&#1082;&#1089;&#1072;&#1090;&#1080;&#1093;&#1080;&#1085;&#1089;&#1082;&#1086;&#1075;&#1086;%20&#1082;&#1088;&#1072;&#1103;" TargetMode="External"/><Relationship Id="rId2" Type="http://schemas.openxmlformats.org/officeDocument/2006/relationships/hyperlink" Target="https://ya.ru/images/search?img_url=https://maksatiha-adm.ru/wp-content/uploads/2021/05/B0YCaOyCp2c.jpg&amp;lr=10812&amp;p=1&amp;pos=2&amp;rpt=simage&amp;source=serp&amp;stype=image&amp;text=&#1083;&#1077;&#1089;&#1072;%20&#1084;&#1072;&#1082;&#1089;&#1072;&#1090;&#1080;&#1093;&#1080;&#1085;&#1089;&#1082;&#1086;&#1075;&#1086;%20&#1088;&#1072;&#1081;&#1086;&#1085;&#1072;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5"/>
          <a:stretch/>
        </p:blipFill>
        <p:spPr bwMode="auto">
          <a:xfrm>
            <a:off x="0" y="0"/>
            <a:ext cx="91359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188640"/>
            <a:ext cx="4401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Максатихинская</a:t>
            </a:r>
            <a:r>
              <a:rPr lang="ru-RU" b="1" dirty="0">
                <a:solidFill>
                  <a:srgbClr val="002060"/>
                </a:solidFill>
              </a:rPr>
              <a:t> центральная библиотека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67746" y="5867980"/>
            <a:ext cx="1838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Максатиха</a:t>
            </a:r>
            <a:r>
              <a:rPr lang="ru-RU" b="1" dirty="0">
                <a:solidFill>
                  <a:srgbClr val="002060"/>
                </a:solidFill>
              </a:rPr>
              <a:t>, 2026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772816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«Не только в гости ждёт нас </a:t>
            </a:r>
            <a:r>
              <a:rPr lang="ru-RU" sz="72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природа…»</a:t>
            </a:r>
            <a:endParaRPr lang="ru-RU" sz="72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4005064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Дайджест</a:t>
            </a:r>
            <a:endParaRPr lang="ru-RU" sz="24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15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20.1</a:t>
            </a:r>
            <a:r>
              <a:rPr lang="ru-RU" b="1" dirty="0"/>
              <a:t>                                                 </a:t>
            </a:r>
            <a:r>
              <a:rPr lang="ru-RU" dirty="0"/>
              <a:t>Составитель: Т.В. Розанова</a:t>
            </a:r>
            <a:endParaRPr lang="ru-RU" b="1" dirty="0"/>
          </a:p>
          <a:p>
            <a:r>
              <a:rPr lang="ru-RU" dirty="0"/>
              <a:t>Н – 38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772816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</a:t>
            </a:r>
            <a:r>
              <a:rPr lang="ru-RU" b="1" dirty="0" smtClean="0"/>
              <a:t>«</a:t>
            </a:r>
            <a:r>
              <a:rPr lang="ru-RU" b="1" dirty="0"/>
              <a:t>Не только в гости ждёт нас природа»</a:t>
            </a:r>
            <a:r>
              <a:rPr lang="ru-RU" dirty="0"/>
              <a:t>: дайджест / сост. </a:t>
            </a:r>
            <a:r>
              <a:rPr lang="ru-RU" dirty="0" smtClean="0"/>
              <a:t>Т.В</a:t>
            </a:r>
            <a:r>
              <a:rPr lang="ru-RU" dirty="0"/>
              <a:t>. Розанова. – </a:t>
            </a:r>
            <a:r>
              <a:rPr lang="ru-RU" dirty="0" err="1"/>
              <a:t>Максатиха</a:t>
            </a:r>
            <a:r>
              <a:rPr lang="ru-RU" dirty="0"/>
              <a:t>, 2026. -  </a:t>
            </a:r>
            <a:r>
              <a:rPr lang="ru-RU" dirty="0" smtClean="0"/>
              <a:t>17 </a:t>
            </a:r>
            <a:r>
              <a:rPr lang="ru-RU" dirty="0"/>
              <a:t>с.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852936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Богата и разнообразна природа </a:t>
            </a:r>
            <a:r>
              <a:rPr lang="ru-RU" dirty="0" err="1" smtClean="0"/>
              <a:t>Максатихинского</a:t>
            </a:r>
            <a:r>
              <a:rPr lang="ru-RU" dirty="0" smtClean="0"/>
              <a:t> </a:t>
            </a:r>
            <a:r>
              <a:rPr lang="ru-RU" dirty="0"/>
              <a:t>края. Мы любим свою землю, но самое страшное, что любя, мы так и не научились разумному отношению к её богатствам. И земля сегодня, миллионы лет безотказно кормившая нас и дарившая нам свои богатства, </a:t>
            </a:r>
            <a:r>
              <a:rPr lang="ru-RU" dirty="0" smtClean="0"/>
              <a:t>подаёт </a:t>
            </a:r>
            <a:r>
              <a:rPr lang="ru-RU" dirty="0"/>
              <a:t>сигналы бедствия. Они обращены к каждому из нас. Охранять природу – значит охранять Родину. И каждый из нас может внести свой вклад в охрану природы.</a:t>
            </a:r>
          </a:p>
          <a:p>
            <a:r>
              <a:rPr lang="ru-RU" dirty="0"/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01258" y="6093296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-2-</a:t>
            </a:r>
          </a:p>
        </p:txBody>
      </p:sp>
    </p:spTree>
    <p:extLst>
      <p:ext uri="{BB962C8B-B14F-4D97-AF65-F5344CB8AC3E}">
        <p14:creationId xmlns:p14="http://schemas.microsoft.com/office/powerpoint/2010/main" val="224015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836712"/>
            <a:ext cx="1368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Оглавление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2902" y="1988840"/>
            <a:ext cx="805752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Оглавление………………………………………………………………………………………………………. ..3</a:t>
            </a:r>
            <a:endParaRPr lang="ru-RU" dirty="0"/>
          </a:p>
          <a:p>
            <a:r>
              <a:rPr lang="ru-RU" dirty="0" smtClean="0"/>
              <a:t>Предисловие……………………………………………………………………………………………………...4</a:t>
            </a:r>
          </a:p>
          <a:p>
            <a:r>
              <a:rPr lang="ru-RU" dirty="0"/>
              <a:t>Местечко «Светлый ручей» на реке </a:t>
            </a:r>
            <a:r>
              <a:rPr lang="ru-RU" dirty="0" err="1" smtClean="0"/>
              <a:t>Молога</a:t>
            </a:r>
            <a:r>
              <a:rPr lang="ru-RU" dirty="0" smtClean="0"/>
              <a:t>…………………………………………………….6</a:t>
            </a:r>
            <a:endParaRPr lang="ru-RU" dirty="0"/>
          </a:p>
          <a:p>
            <a:r>
              <a:rPr lang="ru-RU" dirty="0" smtClean="0"/>
              <a:t>Реки……………………………………………………………………………………………………………….......7</a:t>
            </a:r>
          </a:p>
          <a:p>
            <a:r>
              <a:rPr lang="ru-RU" dirty="0" smtClean="0"/>
              <a:t>Леса…………………………………………………………………………………………………………………….8</a:t>
            </a:r>
          </a:p>
          <a:p>
            <a:r>
              <a:rPr lang="ru-RU" dirty="0" smtClean="0"/>
              <a:t>Виды растений………………………………………………………………………………………………….10</a:t>
            </a:r>
          </a:p>
          <a:p>
            <a:r>
              <a:rPr lang="ru-RU" dirty="0" smtClean="0"/>
              <a:t>Редкие растения………………………………………………………………………………………………..11</a:t>
            </a:r>
          </a:p>
          <a:p>
            <a:r>
              <a:rPr lang="ru-RU" dirty="0" smtClean="0"/>
              <a:t>Защита редких растений…………………………………………………………………………………..12</a:t>
            </a:r>
          </a:p>
          <a:p>
            <a:r>
              <a:rPr lang="ru-RU" dirty="0" smtClean="0"/>
              <a:t>Животные………………………………………………………………………………………………………....13</a:t>
            </a:r>
          </a:p>
          <a:p>
            <a:r>
              <a:rPr lang="ru-RU" dirty="0" smtClean="0"/>
              <a:t>Птицы…………………………………………………………………………………………………………………14</a:t>
            </a:r>
          </a:p>
          <a:p>
            <a:r>
              <a:rPr lang="ru-RU" dirty="0" smtClean="0"/>
              <a:t>«Экология вместе с семьями!»…………………………………………………………………………………………………….......15</a:t>
            </a:r>
          </a:p>
          <a:p>
            <a:r>
              <a:rPr lang="ru-RU" dirty="0" smtClean="0"/>
              <a:t>Библиография………………………………………………………………………………….....................17</a:t>
            </a:r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                   -</a:t>
            </a:r>
            <a:r>
              <a:rPr lang="ru-RU" dirty="0"/>
              <a:t>3-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9999" y="548680"/>
            <a:ext cx="1527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Предисловие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1720840"/>
            <a:ext cx="64087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«Какие растения полезны?», «Почему нельзя срывать ядовитые грибы?», «Почему нельзя разводить костёр в лесу?», многие из нас знают ответы на эти вопросы. </a:t>
            </a:r>
            <a:r>
              <a:rPr lang="ru-RU" dirty="0" smtClean="0"/>
              <a:t>Очень важно бережно относиться к окружающей среде, большую роль играет человек в </a:t>
            </a:r>
            <a:r>
              <a:rPr lang="ru-RU" dirty="0"/>
              <a:t>охране </a:t>
            </a:r>
            <a:r>
              <a:rPr lang="ru-RU" dirty="0" smtClean="0"/>
              <a:t>природы.</a:t>
            </a:r>
            <a:endParaRPr lang="ru-RU" dirty="0"/>
          </a:p>
          <a:p>
            <a:r>
              <a:rPr lang="ru-RU" dirty="0"/>
              <a:t>Каждый человек должен помнить и знать простые правила: </a:t>
            </a:r>
            <a:r>
              <a:rPr lang="ru-RU" dirty="0" smtClean="0"/>
              <a:t>  не </a:t>
            </a:r>
            <a:r>
              <a:rPr lang="ru-RU" dirty="0"/>
              <a:t>губить, не уничтожить красоту, а ценить, бережно хранить родную природу. </a:t>
            </a:r>
            <a:endParaRPr lang="ru-RU" dirty="0" smtClean="0"/>
          </a:p>
          <a:p>
            <a:r>
              <a:rPr lang="ru-RU" dirty="0" smtClean="0"/>
              <a:t>Помнить</a:t>
            </a:r>
            <a:r>
              <a:rPr lang="ru-RU" dirty="0"/>
              <a:t>: не только в гости ждёт нас </a:t>
            </a:r>
            <a:r>
              <a:rPr lang="ru-RU" dirty="0" smtClean="0"/>
              <a:t>природа…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80332" y="6021288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-4-</a:t>
            </a:r>
          </a:p>
        </p:txBody>
      </p:sp>
    </p:spTree>
    <p:extLst>
      <p:ext uri="{BB962C8B-B14F-4D97-AF65-F5344CB8AC3E}">
        <p14:creationId xmlns:p14="http://schemas.microsoft.com/office/powerpoint/2010/main" val="921681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5301208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Природа </a:t>
            </a:r>
            <a:r>
              <a:rPr lang="ru-RU" dirty="0" err="1" smtClean="0"/>
              <a:t>Максатихинского</a:t>
            </a:r>
            <a:r>
              <a:rPr lang="ru-RU" dirty="0" smtClean="0"/>
              <a:t> муниципального округа Тверской области отличается разнообразием ландшафтов, богатством флоры и фауны, а также наличием особо охраняемых природных территорий. </a:t>
            </a:r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2"/>
          <a:stretch/>
        </p:blipFill>
        <p:spPr bwMode="auto">
          <a:xfrm>
            <a:off x="899592" y="260647"/>
            <a:ext cx="7135600" cy="4848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98417" y="6316871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-5-</a:t>
            </a:r>
          </a:p>
        </p:txBody>
      </p:sp>
    </p:spTree>
    <p:extLst>
      <p:ext uri="{BB962C8B-B14F-4D97-AF65-F5344CB8AC3E}">
        <p14:creationId xmlns:p14="http://schemas.microsoft.com/office/powerpoint/2010/main" val="945088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avatars.mds.yandex.net/i?id=b0b7f30ad0d0390a7783d739bb8b63304a932e43-5228234-images-thumbs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08912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123728" y="5157192"/>
            <a:ext cx="640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/>
              <a:t>Местечко «Светлый ручей» на реке </a:t>
            </a:r>
            <a:r>
              <a:rPr lang="ru-RU" b="1" dirty="0" err="1" smtClean="0"/>
              <a:t>Молога</a:t>
            </a:r>
            <a:r>
              <a:rPr lang="ru-RU" b="1" dirty="0"/>
              <a:t>.</a:t>
            </a:r>
            <a:r>
              <a:rPr lang="ru-RU" dirty="0"/>
              <a:t> </a:t>
            </a:r>
            <a:endParaRPr lang="ru-RU" dirty="0" smtClean="0"/>
          </a:p>
          <a:p>
            <a:pPr lvl="0"/>
            <a:r>
              <a:rPr lang="ru-RU" dirty="0" smtClean="0"/>
              <a:t>Популярное </a:t>
            </a:r>
            <a:r>
              <a:rPr lang="ru-RU" dirty="0"/>
              <a:t>место для отдыха и рыбалки.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37238" y="6237312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-6-</a:t>
            </a:r>
          </a:p>
        </p:txBody>
      </p:sp>
    </p:spTree>
    <p:extLst>
      <p:ext uri="{BB962C8B-B14F-4D97-AF65-F5344CB8AC3E}">
        <p14:creationId xmlns:p14="http://schemas.microsoft.com/office/powerpoint/2010/main" val="370228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3" y="4869160"/>
            <a:ext cx="78682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Реки</a:t>
            </a:r>
            <a:endParaRPr lang="ru-RU" dirty="0"/>
          </a:p>
          <a:p>
            <a:r>
              <a:rPr lang="ru-RU" dirty="0"/>
              <a:t>По территории </a:t>
            </a:r>
            <a:r>
              <a:rPr lang="ru-RU" dirty="0" err="1" smtClean="0"/>
              <a:t>Максатихинского</a:t>
            </a:r>
            <a:r>
              <a:rPr lang="ru-RU" dirty="0" smtClean="0"/>
              <a:t> муниципального округа </a:t>
            </a:r>
            <a:r>
              <a:rPr lang="ru-RU" dirty="0"/>
              <a:t>протекает </a:t>
            </a:r>
            <a:r>
              <a:rPr lang="ru-RU" b="1" dirty="0"/>
              <a:t>река </a:t>
            </a:r>
            <a:r>
              <a:rPr lang="ru-RU" b="1" dirty="0" err="1"/>
              <a:t>Молога</a:t>
            </a:r>
            <a:r>
              <a:rPr lang="ru-RU" dirty="0"/>
              <a:t> — одна из крупных рек Тверской области. Также в районе есть другие водотоки, например</a:t>
            </a:r>
            <a:r>
              <a:rPr lang="ru-RU" dirty="0" smtClean="0"/>
              <a:t>: река </a:t>
            </a:r>
            <a:r>
              <a:rPr lang="ru-RU" b="1" dirty="0" err="1" smtClean="0"/>
              <a:t>Ривица</a:t>
            </a:r>
            <a:r>
              <a:rPr lang="ru-RU" dirty="0" smtClean="0"/>
              <a:t>, река </a:t>
            </a:r>
            <a:r>
              <a:rPr lang="ru-RU" b="1" dirty="0" err="1" smtClean="0"/>
              <a:t>Волчина</a:t>
            </a:r>
            <a:r>
              <a:rPr lang="ru-RU" dirty="0" smtClean="0"/>
              <a:t>, река </a:t>
            </a:r>
            <a:r>
              <a:rPr lang="ru-RU" b="1" dirty="0" err="1" smtClean="0"/>
              <a:t>Тифина</a:t>
            </a:r>
            <a:r>
              <a:rPr lang="ru-RU" dirty="0" smtClean="0"/>
              <a:t>, река </a:t>
            </a:r>
            <a:r>
              <a:rPr lang="ru-RU" b="1" dirty="0" smtClean="0"/>
              <a:t>Ворожба</a:t>
            </a:r>
            <a:r>
              <a:rPr lang="ru-RU" dirty="0" smtClean="0"/>
              <a:t>, река </a:t>
            </a:r>
            <a:r>
              <a:rPr lang="ru-RU" b="1" dirty="0" err="1" smtClean="0"/>
              <a:t>Гнилуха</a:t>
            </a:r>
            <a:r>
              <a:rPr lang="ru-RU" dirty="0" smtClean="0"/>
              <a:t>, река </a:t>
            </a:r>
            <a:r>
              <a:rPr lang="ru-RU" b="1" dirty="0" smtClean="0"/>
              <a:t>Синица</a:t>
            </a:r>
            <a:r>
              <a:rPr lang="ru-RU" dirty="0" smtClean="0"/>
              <a:t>, река </a:t>
            </a:r>
            <a:r>
              <a:rPr lang="ru-RU" b="1" dirty="0" err="1" smtClean="0"/>
              <a:t>Атемеша</a:t>
            </a:r>
            <a:r>
              <a:rPr lang="ru-RU" dirty="0" smtClean="0"/>
              <a:t>, река </a:t>
            </a:r>
            <a:r>
              <a:rPr lang="ru-RU" b="1" dirty="0" smtClean="0"/>
              <a:t>Песочня</a:t>
            </a:r>
            <a:r>
              <a:rPr lang="ru-RU" dirty="0" smtClean="0"/>
              <a:t> и др.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Поход по реке Песочня. 27-28 мая 2011 года.: oleg_volkov - ЖЖ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71" y="2708920"/>
            <a:ext cx="1742152" cy="1305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5539" y="4094778"/>
            <a:ext cx="1577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река </a:t>
            </a:r>
            <a:r>
              <a:rPr lang="ru-RU" b="1" dirty="0"/>
              <a:t>Песочня</a:t>
            </a:r>
            <a:r>
              <a:rPr lang="ru-RU" dirty="0"/>
              <a:t> </a:t>
            </a:r>
          </a:p>
        </p:txBody>
      </p:sp>
      <p:pic>
        <p:nvPicPr>
          <p:cNvPr id="1028" name="Picture 4" descr="Паводок-2018: в Максатихинском районе снижается уровень воды в реках и других водоемах - Администрация Максатихинского муниципал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013" y="2708920"/>
            <a:ext cx="2150799" cy="133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99792" y="4094778"/>
            <a:ext cx="15820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река </a:t>
            </a:r>
            <a:r>
              <a:rPr lang="ru-RU" b="1" dirty="0"/>
              <a:t>Синица</a:t>
            </a:r>
            <a:endParaRPr lang="ru-RU" dirty="0"/>
          </a:p>
        </p:txBody>
      </p:sp>
      <p:pic>
        <p:nvPicPr>
          <p:cNvPr id="1030" name="Picture 6" descr="https://avatars.mds.yandex.net/get-entity_search/69916/124211569/S600xU_2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12" y="2644842"/>
            <a:ext cx="1740862" cy="140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060412" y="4148485"/>
            <a:ext cx="15937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</a:t>
            </a:r>
            <a:r>
              <a:rPr lang="ru-RU" dirty="0" smtClean="0"/>
              <a:t>ека</a:t>
            </a:r>
            <a:r>
              <a:rPr lang="ru-RU" b="1" dirty="0" smtClean="0"/>
              <a:t> Ворожба</a:t>
            </a:r>
            <a:endParaRPr lang="ru-RU" dirty="0"/>
          </a:p>
        </p:txBody>
      </p:sp>
      <p:pic>
        <p:nvPicPr>
          <p:cNvPr id="1032" name="Picture 8" descr="https://avatars.mds.yandex.net/get-entity_search/122335/131002723/S600xU_2x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014" y="2716425"/>
            <a:ext cx="1837805" cy="137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964180" y="4144102"/>
            <a:ext cx="1443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река </a:t>
            </a:r>
            <a:r>
              <a:rPr lang="ru-RU" b="1" dirty="0" err="1"/>
              <a:t>Тифина</a:t>
            </a:r>
            <a:endParaRPr lang="ru-RU" dirty="0"/>
          </a:p>
        </p:txBody>
      </p:sp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001" y="323091"/>
            <a:ext cx="2058536" cy="154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90963" y="1898412"/>
            <a:ext cx="1541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река </a:t>
            </a:r>
            <a:r>
              <a:rPr lang="ru-RU" b="1" dirty="0" err="1"/>
              <a:t>Волчина</a:t>
            </a:r>
            <a:endParaRPr lang="ru-RU" dirty="0"/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9554"/>
            <a:ext cx="2036057" cy="152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604819" y="1825513"/>
            <a:ext cx="14268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река </a:t>
            </a:r>
            <a:r>
              <a:rPr lang="ru-RU" b="1" dirty="0" err="1"/>
              <a:t>Ривица</a:t>
            </a:r>
            <a:endParaRPr lang="ru-RU" dirty="0"/>
          </a:p>
        </p:txBody>
      </p:sp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7" y="884323"/>
            <a:ext cx="2785487" cy="94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917003" y="1920054"/>
            <a:ext cx="1462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Река </a:t>
            </a:r>
            <a:r>
              <a:rPr lang="ru-RU" b="1" dirty="0" err="1" smtClean="0"/>
              <a:t>Молога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545812" y="643882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-7-</a:t>
            </a:r>
          </a:p>
        </p:txBody>
      </p:sp>
    </p:spTree>
    <p:extLst>
      <p:ext uri="{BB962C8B-B14F-4D97-AF65-F5344CB8AC3E}">
        <p14:creationId xmlns:p14="http://schemas.microsoft.com/office/powerpoint/2010/main" val="1715121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25" y="332656"/>
            <a:ext cx="806489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5013176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Леса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Максатихинский</a:t>
            </a:r>
            <a:r>
              <a:rPr lang="ru-RU" dirty="0" smtClean="0"/>
              <a:t> муниципальный округ </a:t>
            </a:r>
            <a:r>
              <a:rPr lang="ru-RU" dirty="0"/>
              <a:t>относится к наиболее лесистым районам Тверской области — леса занимают от 30 до 50% площади. В районе представлены как хвойные (сосна), так и лиственные породы деревьев (берёза, осина, ольха).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8374" y="6305838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-8-</a:t>
            </a:r>
          </a:p>
        </p:txBody>
      </p:sp>
    </p:spTree>
    <p:extLst>
      <p:ext uri="{BB962C8B-B14F-4D97-AF65-F5344CB8AC3E}">
        <p14:creationId xmlns:p14="http://schemas.microsoft.com/office/powerpoint/2010/main" val="128737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94116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Максатихинский</a:t>
            </a:r>
            <a:r>
              <a:rPr lang="ru-RU" dirty="0"/>
              <a:t> край также известен богатыми грибными и ягодными местами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При посещении природных территорий важно соблюдать правила безопасности, особенно в период </a:t>
            </a:r>
            <a:r>
              <a:rPr lang="ru-RU" dirty="0" err="1"/>
              <a:t>пожароопасности</a:t>
            </a:r>
            <a:r>
              <a:rPr lang="ru-RU" dirty="0"/>
              <a:t>, так как в Тверской области периодически вводятся ограничения на посещение </a:t>
            </a:r>
            <a:r>
              <a:rPr lang="ru-RU" dirty="0" smtClean="0"/>
              <a:t>лесов.</a:t>
            </a:r>
            <a:endParaRPr lang="ru-RU" dirty="0"/>
          </a:p>
        </p:txBody>
      </p:sp>
      <p:pic>
        <p:nvPicPr>
          <p:cNvPr id="3" name="Рисунок 2" descr="https://avatars.mds.yandex.net/i?id=82eda51d0f4603a1a37ccf2b6bb27f1ee42020ec-10096959-images-thumbs&amp;n=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0648"/>
            <a:ext cx="5598368" cy="431021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396341" y="630932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-9-</a:t>
            </a:r>
          </a:p>
        </p:txBody>
      </p:sp>
    </p:spTree>
    <p:extLst>
      <p:ext uri="{BB962C8B-B14F-4D97-AF65-F5344CB8AC3E}">
        <p14:creationId xmlns:p14="http://schemas.microsoft.com/office/powerpoint/2010/main" val="3341674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897" y="4149080"/>
            <a:ext cx="89289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Виды растений</a:t>
            </a:r>
            <a:endParaRPr lang="ru-RU" dirty="0" smtClean="0"/>
          </a:p>
          <a:p>
            <a:r>
              <a:rPr lang="ru-RU" sz="1600" dirty="0" smtClean="0"/>
              <a:t>В </a:t>
            </a:r>
            <a:r>
              <a:rPr lang="ru-RU" sz="1600" dirty="0" err="1" smtClean="0"/>
              <a:t>Максатихинском</a:t>
            </a:r>
            <a:r>
              <a:rPr lang="ru-RU" sz="1600" dirty="0" smtClean="0"/>
              <a:t> муниципальном округе Тверской области встречаются:</a:t>
            </a:r>
          </a:p>
          <a:p>
            <a:pPr lvl="0"/>
            <a:r>
              <a:rPr lang="ru-RU" sz="1600" b="1" dirty="0" smtClean="0"/>
              <a:t>Дикие</a:t>
            </a:r>
            <a:r>
              <a:rPr lang="ru-RU" sz="1600" dirty="0"/>
              <a:t>: клён остролистный, полевица собачья, лук угловатый, </a:t>
            </a:r>
            <a:r>
              <a:rPr lang="ru-RU" sz="1600" dirty="0" err="1"/>
              <a:t>листохвост</a:t>
            </a:r>
            <a:r>
              <a:rPr lang="ru-RU" sz="1600" dirty="0"/>
              <a:t> коленчатый, язвенник </a:t>
            </a:r>
            <a:r>
              <a:rPr lang="ru-RU" sz="1600" dirty="0" err="1"/>
              <a:t>крупноголовчатый</a:t>
            </a:r>
            <a:r>
              <a:rPr lang="ru-RU" sz="1600" dirty="0"/>
              <a:t>, райграс высокий, хрен обыкновенный, овёс сходный, бекмания обыкновенная, огуречная трава, лещина обыкновенная и другие.</a:t>
            </a:r>
          </a:p>
          <a:p>
            <a:pPr lvl="0"/>
            <a:r>
              <a:rPr lang="ru-RU" sz="1600" b="1" dirty="0"/>
              <a:t>Сорняки</a:t>
            </a:r>
            <a:r>
              <a:rPr lang="ru-RU" sz="1600" dirty="0"/>
              <a:t>: сныть обыкновенная, пупавка красильная, сурепка обыкновенная, полынь обыкновенная, капуста полевая, костёр ржаной, щирица запрокинутая, чертополох поникший, василёк луговой, ясколка луговая и другие.</a:t>
            </a:r>
          </a:p>
          <a:p>
            <a:pPr lvl="0"/>
            <a:r>
              <a:rPr lang="ru-RU" sz="1600" b="1" dirty="0"/>
              <a:t>Культурные</a:t>
            </a:r>
            <a:r>
              <a:rPr lang="ru-RU" sz="1600" dirty="0"/>
              <a:t>: огурец посевной, овсяница луговая, козлятник восточный, хмель обыкновенный, </a:t>
            </a:r>
            <a:r>
              <a:rPr lang="ru-RU" sz="1600" dirty="0" err="1"/>
              <a:t>лядвенец</a:t>
            </a:r>
            <a:r>
              <a:rPr lang="ru-RU" sz="1600" dirty="0"/>
              <a:t> рогатый, жимолость голубая, яблоня домашняя, томат, донник белый и другие.</a:t>
            </a:r>
          </a:p>
        </p:txBody>
      </p:sp>
      <p:pic>
        <p:nvPicPr>
          <p:cNvPr id="1026" name="Picture 2" descr="https://avatars.mds.yandex.net/get-entity_search/479903/1169620404/S600xU_2x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1"/>
          <a:stretch/>
        </p:blipFill>
        <p:spPr bwMode="auto">
          <a:xfrm>
            <a:off x="251520" y="116632"/>
            <a:ext cx="1983150" cy="168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1281" y="1866721"/>
            <a:ext cx="17044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Клён </a:t>
            </a:r>
            <a:r>
              <a:rPr lang="ru-RU" sz="1400" b="1" dirty="0"/>
              <a:t>остролистный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43" b="16130"/>
          <a:stretch/>
        </p:blipFill>
        <p:spPr bwMode="auto">
          <a:xfrm>
            <a:off x="2483768" y="204436"/>
            <a:ext cx="2275936" cy="157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23216" y="1866721"/>
            <a:ext cx="1614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П</a:t>
            </a:r>
            <a:r>
              <a:rPr lang="ru-RU" sz="1400" b="1" dirty="0" smtClean="0"/>
              <a:t>олевица </a:t>
            </a:r>
            <a:r>
              <a:rPr lang="ru-RU" sz="1400" b="1" dirty="0"/>
              <a:t>собачья</a:t>
            </a: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173" y="215165"/>
            <a:ext cx="1552509" cy="155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31133" y="1866720"/>
            <a:ext cx="17079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err="1" smtClean="0"/>
              <a:t>Листохвост</a:t>
            </a:r>
            <a:r>
              <a:rPr lang="ru-RU" sz="1400" b="1" dirty="0" smtClean="0"/>
              <a:t> луговой</a:t>
            </a:r>
            <a:endParaRPr lang="ru-RU" sz="1400" b="1" dirty="0"/>
          </a:p>
        </p:txBody>
      </p:sp>
      <p:pic>
        <p:nvPicPr>
          <p:cNvPr id="1032" name="Picture 8" descr="https://avatars.mds.yandex.net/i?id=544d6714b1b464348e0f9d702ac1720c_l-9874010-images-thumbs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48723"/>
            <a:ext cx="165326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639036" y="1867112"/>
            <a:ext cx="24184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Язвенник </a:t>
            </a:r>
            <a:r>
              <a:rPr lang="ru-RU" sz="1400" b="1" dirty="0" err="1"/>
              <a:t>крупноголовчатый</a:t>
            </a:r>
            <a:endParaRPr lang="ru-RU" sz="1400" b="1" dirty="0"/>
          </a:p>
        </p:txBody>
      </p:sp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" y="2293457"/>
            <a:ext cx="1762294" cy="14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156" y="3701457"/>
            <a:ext cx="18582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Сныть </a:t>
            </a:r>
            <a:r>
              <a:rPr lang="ru-RU" sz="1400" b="1" dirty="0"/>
              <a:t>обыкновенная</a:t>
            </a:r>
          </a:p>
        </p:txBody>
      </p:sp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7"/>
          <a:stretch/>
        </p:blipFill>
        <p:spPr bwMode="auto">
          <a:xfrm>
            <a:off x="2774795" y="2252517"/>
            <a:ext cx="1646393" cy="148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28745" y="3725787"/>
            <a:ext cx="17757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Пупавка </a:t>
            </a:r>
            <a:r>
              <a:rPr lang="ru-RU" sz="1400" b="1" dirty="0"/>
              <a:t>красильная</a:t>
            </a:r>
          </a:p>
        </p:txBody>
      </p:sp>
      <p:pic>
        <p:nvPicPr>
          <p:cNvPr id="1040" name="Picture 16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704" y="2235459"/>
            <a:ext cx="1931920" cy="144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106693" y="3725788"/>
            <a:ext cx="13567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Костёр </a:t>
            </a:r>
            <a:r>
              <a:rPr lang="ru-RU" sz="1400" b="1" dirty="0"/>
              <a:t>ржаной</a:t>
            </a:r>
          </a:p>
        </p:txBody>
      </p:sp>
      <p:pic>
        <p:nvPicPr>
          <p:cNvPr id="1042" name="Picture 18" descr="https://avatars.mds.yandex.net/get-entity_search/212523/993095705/S600xU_2x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313" y="2167938"/>
            <a:ext cx="1471928" cy="147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6918279" y="3742397"/>
            <a:ext cx="18733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Козлятник </a:t>
            </a:r>
            <a:r>
              <a:rPr lang="ru-RU" sz="1400" b="1" dirty="0"/>
              <a:t>восточный</a:t>
            </a:r>
          </a:p>
        </p:txBody>
      </p:sp>
    </p:spTree>
    <p:extLst>
      <p:ext uri="{BB962C8B-B14F-4D97-AF65-F5344CB8AC3E}">
        <p14:creationId xmlns:p14="http://schemas.microsoft.com/office/powerpoint/2010/main" val="147846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72070"/>
            <a:ext cx="864096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/>
              <a:t>Редкие растения </a:t>
            </a:r>
            <a:endParaRPr lang="ru-RU" sz="1600" b="1" dirty="0" smtClean="0"/>
          </a:p>
          <a:p>
            <a:pPr lvl="0"/>
            <a:r>
              <a:rPr lang="ru-RU" sz="1600" dirty="0"/>
              <a:t>В</a:t>
            </a:r>
            <a:r>
              <a:rPr lang="ru-RU" sz="1600" dirty="0" smtClean="0"/>
              <a:t> </a:t>
            </a:r>
            <a:r>
              <a:rPr lang="ru-RU" sz="1600" dirty="0" err="1"/>
              <a:t>Максатихинском</a:t>
            </a:r>
            <a:r>
              <a:rPr lang="ru-RU" sz="1600" dirty="0"/>
              <a:t> </a:t>
            </a:r>
            <a:r>
              <a:rPr lang="ru-RU" sz="1600" dirty="0" smtClean="0"/>
              <a:t>муниципальном округе встречаются: </a:t>
            </a:r>
          </a:p>
          <a:p>
            <a:pPr lvl="0"/>
            <a:r>
              <a:rPr lang="ru-RU" sz="1600" b="1" dirty="0" smtClean="0"/>
              <a:t>Гнездовка </a:t>
            </a:r>
            <a:r>
              <a:rPr lang="ru-RU" sz="1600" b="1" dirty="0"/>
              <a:t>настоящая</a:t>
            </a:r>
            <a:r>
              <a:rPr lang="ru-RU" sz="1600" dirty="0"/>
              <a:t> (семейство Орхидные). Редкий и уязвимый вид, занесён в красные книги сопредельных областей: Вологодской, Новгородской, Смоленской и Ярославской.</a:t>
            </a:r>
          </a:p>
          <a:p>
            <a:pPr lvl="0"/>
            <a:r>
              <a:rPr lang="ru-RU" sz="1600" b="1" dirty="0"/>
              <a:t>Лунник оживающий</a:t>
            </a:r>
            <a:r>
              <a:rPr lang="ru-RU" sz="1600" dirty="0"/>
              <a:t>. Реликтовое растение, обитало ещё в </a:t>
            </a:r>
            <a:r>
              <a:rPr lang="ru-RU" sz="1600" dirty="0" err="1"/>
              <a:t>теритичных</a:t>
            </a:r>
            <a:r>
              <a:rPr lang="ru-RU" sz="1600" dirty="0"/>
              <a:t> широколиственных лесах, занесено в Красную книгу России.</a:t>
            </a:r>
          </a:p>
          <a:p>
            <a:pPr lvl="0"/>
            <a:r>
              <a:rPr lang="ru-RU" sz="1600" b="1" dirty="0"/>
              <a:t>Ветреница дубравная</a:t>
            </a:r>
            <a:r>
              <a:rPr lang="ru-RU" sz="1600" dirty="0"/>
              <a:t>. Цветение растения совпадает с периодом весенних ветров, название (анемона) происходит от греческого «</a:t>
            </a:r>
            <a:r>
              <a:rPr lang="ru-RU" sz="1600" dirty="0" err="1"/>
              <a:t>анемос</a:t>
            </a:r>
            <a:r>
              <a:rPr lang="ru-RU" sz="1600" dirty="0"/>
              <a:t>» — ветер.</a:t>
            </a:r>
          </a:p>
          <a:p>
            <a:pPr lvl="0"/>
            <a:r>
              <a:rPr lang="ru-RU" sz="1600" b="1" dirty="0"/>
              <a:t>Петров крест</a:t>
            </a:r>
            <a:r>
              <a:rPr lang="ru-RU" sz="1600" dirty="0"/>
              <a:t>. Растение-паразит, круглый год живёт под землёй и лишь весной на короткое время выставляет наружу верхнюю часть соцветия.</a:t>
            </a:r>
          </a:p>
          <a:p>
            <a:pPr lvl="0"/>
            <a:r>
              <a:rPr lang="ru-RU" sz="1600" b="1" dirty="0"/>
              <a:t>Водяной орех</a:t>
            </a:r>
            <a:r>
              <a:rPr lang="ru-RU" sz="1600" dirty="0"/>
              <a:t> (чилим). Редкое растение, занесённое в Красную книгу России, самоопыляющееся, не нуждается в насекомых.</a:t>
            </a:r>
          </a:p>
          <a:p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5150"/>
            <a:ext cx="3253003" cy="243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11644" y="2636912"/>
            <a:ext cx="2332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Гнездовка настоящая</a:t>
            </a:r>
            <a:endParaRPr lang="ru-RU" dirty="0"/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00" y="228841"/>
            <a:ext cx="2972089" cy="223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79912" y="2564903"/>
            <a:ext cx="27503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Лунник оживающий</a:t>
            </a:r>
            <a:endParaRPr lang="ru-RU" dirty="0"/>
          </a:p>
        </p:txBody>
      </p:sp>
      <p:pic>
        <p:nvPicPr>
          <p:cNvPr id="2054" name="Picture 6" descr="https://avatars.mds.yandex.net/i?id=fe6b0a409df634b1af031c2fcfe6aeb1_l-9145716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826" y="230929"/>
            <a:ext cx="2302331" cy="230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37745" y="2615532"/>
            <a:ext cx="2380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Ветреница дубравная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84475" y="6368780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-11-</a:t>
            </a:r>
          </a:p>
        </p:txBody>
      </p:sp>
    </p:spTree>
    <p:extLst>
      <p:ext uri="{BB962C8B-B14F-4D97-AF65-F5344CB8AC3E}">
        <p14:creationId xmlns:p14="http://schemas.microsoft.com/office/powerpoint/2010/main" val="421106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7808" y="2708920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Защита редких растений </a:t>
            </a:r>
          </a:p>
          <a:p>
            <a:r>
              <a:rPr lang="ru-RU" dirty="0" smtClean="0"/>
              <a:t>Для </a:t>
            </a:r>
            <a:r>
              <a:rPr lang="ru-RU" dirty="0"/>
              <a:t>сохранения биоразнообразия </a:t>
            </a:r>
            <a:r>
              <a:rPr lang="ru-RU" dirty="0" smtClean="0"/>
              <a:t>создают</a:t>
            </a:r>
            <a:endParaRPr lang="ru-RU" dirty="0"/>
          </a:p>
          <a:p>
            <a:pPr lvl="0"/>
            <a:r>
              <a:rPr lang="ru-RU" b="1" dirty="0" smtClean="0"/>
              <a:t>цветущие клумбы </a:t>
            </a:r>
            <a:r>
              <a:rPr lang="ru-RU" b="1" dirty="0"/>
              <a:t>или </a:t>
            </a:r>
            <a:r>
              <a:rPr lang="ru-RU" b="1" dirty="0" smtClean="0"/>
              <a:t>цветочные островки</a:t>
            </a:r>
            <a:r>
              <a:rPr lang="ru-RU" dirty="0" smtClean="0"/>
              <a:t>. </a:t>
            </a:r>
            <a:r>
              <a:rPr lang="ru-RU" dirty="0"/>
              <a:t>Многие редкие растения зависят от опыления насекомыми. Создание таких клумб привлекает полезных насекомых и способствует сохранению биоразнообразия.</a:t>
            </a:r>
          </a:p>
          <a:p>
            <a:pPr lvl="0"/>
            <a:r>
              <a:rPr lang="ru-RU" dirty="0"/>
              <a:t>Однако есть сведения о некоторых растениях, которые могут использоваться для борьбы с борщевиком Сосновского, который растёт на территории </a:t>
            </a:r>
            <a:r>
              <a:rPr lang="ru-RU" dirty="0" err="1"/>
              <a:t>Максатихинского</a:t>
            </a:r>
            <a:r>
              <a:rPr lang="ru-RU" dirty="0"/>
              <a:t> муниципального округа Тверской области. Для этого могут применяться, например, </a:t>
            </a:r>
            <a:r>
              <a:rPr lang="ru-RU" b="1" dirty="0"/>
              <a:t>быстрорастущие и высокопродуктивные злаки</a:t>
            </a:r>
            <a:r>
              <a:rPr lang="ru-RU" dirty="0"/>
              <a:t> (костёр безостый, ежа сборная) или </a:t>
            </a:r>
            <a:r>
              <a:rPr lang="ru-RU" b="1" dirty="0"/>
              <a:t>многолетние травы</a:t>
            </a:r>
            <a:r>
              <a:rPr lang="ru-RU" dirty="0"/>
              <a:t> с высокими </a:t>
            </a:r>
            <a:r>
              <a:rPr lang="ru-RU" dirty="0" err="1"/>
              <a:t>задерняющими</a:t>
            </a:r>
            <a:r>
              <a:rPr lang="ru-RU" dirty="0"/>
              <a:t> характеристиками (овсяница красная и луговая, кострец безостый, мятлик луговой, тимофеевка, лисохвост луговой). </a:t>
            </a:r>
          </a:p>
          <a:p>
            <a:r>
              <a:rPr lang="ru-RU" dirty="0"/>
              <a:t>Также известно, что </a:t>
            </a:r>
            <a:r>
              <a:rPr lang="ru-RU" b="1" dirty="0"/>
              <a:t>подсолнечник клубненосный (топинамбур)</a:t>
            </a:r>
            <a:r>
              <a:rPr lang="ru-RU" dirty="0"/>
              <a:t> способен сдерживать и даже угнетать борщевик Сосновского. 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5448"/>
            <a:ext cx="3570629" cy="237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3d253aefbd010ca542f8672d42f7a784_l-5648742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2595"/>
            <a:ext cx="3279488" cy="245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27984" y="6321183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-12-</a:t>
            </a:r>
          </a:p>
        </p:txBody>
      </p:sp>
    </p:spTree>
    <p:extLst>
      <p:ext uri="{BB962C8B-B14F-4D97-AF65-F5344CB8AC3E}">
        <p14:creationId xmlns:p14="http://schemas.microsoft.com/office/powerpoint/2010/main" val="557401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1748" y="4725144"/>
            <a:ext cx="87129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Животные </a:t>
            </a:r>
          </a:p>
          <a:p>
            <a:r>
              <a:rPr lang="ru-RU" dirty="0" smtClean="0"/>
              <a:t>В </a:t>
            </a:r>
            <a:r>
              <a:rPr lang="ru-RU" dirty="0"/>
              <a:t>лесах </a:t>
            </a:r>
            <a:r>
              <a:rPr lang="ru-RU" dirty="0" err="1"/>
              <a:t>Максатихинского</a:t>
            </a:r>
            <a:r>
              <a:rPr lang="ru-RU" dirty="0"/>
              <a:t> </a:t>
            </a:r>
            <a:r>
              <a:rPr lang="ru-RU" dirty="0" smtClean="0"/>
              <a:t>муниципального округа </a:t>
            </a:r>
            <a:r>
              <a:rPr lang="ru-RU" dirty="0"/>
              <a:t>Тверской области </a:t>
            </a:r>
            <a:r>
              <a:rPr lang="ru-RU" dirty="0" smtClean="0"/>
              <a:t>обитают: </a:t>
            </a:r>
            <a:endParaRPr lang="ru-RU" dirty="0"/>
          </a:p>
          <a:p>
            <a:pPr lvl="0"/>
            <a:r>
              <a:rPr lang="ru-RU" b="1" dirty="0"/>
              <a:t>л</a:t>
            </a:r>
            <a:r>
              <a:rPr lang="ru-RU" b="1" dirty="0" smtClean="0"/>
              <a:t>етяга, подземная полёвка,</a:t>
            </a:r>
            <a:r>
              <a:rPr lang="ru-RU" dirty="0"/>
              <a:t>  </a:t>
            </a:r>
            <a:r>
              <a:rPr lang="ru-RU" b="1" dirty="0" smtClean="0"/>
              <a:t>лось,</a:t>
            </a:r>
            <a:r>
              <a:rPr lang="ru-RU" dirty="0"/>
              <a:t> </a:t>
            </a:r>
            <a:r>
              <a:rPr lang="ru-RU" b="1" dirty="0"/>
              <a:t>б</a:t>
            </a:r>
            <a:r>
              <a:rPr lang="ru-RU" b="1" dirty="0" smtClean="0"/>
              <a:t>урый медведь,</a:t>
            </a:r>
            <a:r>
              <a:rPr lang="ru-RU" dirty="0" smtClean="0"/>
              <a:t> </a:t>
            </a:r>
            <a:r>
              <a:rPr lang="ru-RU" b="1" dirty="0" smtClean="0"/>
              <a:t>рысь, волк, лиса.</a:t>
            </a:r>
          </a:p>
          <a:p>
            <a:r>
              <a:rPr lang="ru-RU" dirty="0"/>
              <a:t>Также в </a:t>
            </a:r>
            <a:r>
              <a:rPr lang="ru-RU" dirty="0" smtClean="0"/>
              <a:t>лесах обитают </a:t>
            </a:r>
            <a:r>
              <a:rPr lang="ru-RU" dirty="0"/>
              <a:t>другие животные, характерные для лесной </a:t>
            </a:r>
            <a:r>
              <a:rPr lang="ru-RU" dirty="0" smtClean="0"/>
              <a:t>зоны</a:t>
            </a:r>
            <a:r>
              <a:rPr lang="ru-RU" dirty="0"/>
              <a:t> </a:t>
            </a:r>
            <a:r>
              <a:rPr lang="ru-RU" dirty="0" smtClean="0"/>
              <a:t>-    </a:t>
            </a:r>
            <a:r>
              <a:rPr lang="ru-RU" dirty="0" smtClean="0"/>
              <a:t>            </a:t>
            </a:r>
            <a:r>
              <a:rPr lang="ru-RU" b="1" dirty="0"/>
              <a:t>зайцы (беляк и русак), белки, ежи, кроты. </a:t>
            </a:r>
          </a:p>
          <a:p>
            <a:pPr lvl="0"/>
            <a:endParaRPr lang="ru-RU" b="1" dirty="0"/>
          </a:p>
          <a:p>
            <a:pPr lvl="0"/>
            <a:endParaRPr lang="ru-RU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51" y="113488"/>
            <a:ext cx="202683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2090752"/>
            <a:ext cx="10982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          Летяга</a:t>
            </a:r>
            <a:endParaRPr lang="ru-RU" sz="1400" dirty="0"/>
          </a:p>
        </p:txBody>
      </p:sp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2970"/>
            <a:ext cx="2209730" cy="186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06875" y="2145961"/>
            <a:ext cx="1739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Подземная </a:t>
            </a:r>
            <a:r>
              <a:rPr lang="ru-RU" sz="1400" b="1" dirty="0"/>
              <a:t>полёвка</a:t>
            </a:r>
            <a:endParaRPr lang="ru-RU" sz="1400" dirty="0"/>
          </a:p>
        </p:txBody>
      </p:sp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707" y="91400"/>
            <a:ext cx="2952328" cy="196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64308" y="2145962"/>
            <a:ext cx="5565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Лось</a:t>
            </a:r>
            <a:endParaRPr lang="ru-RU" sz="1400" dirty="0"/>
          </a:p>
        </p:txBody>
      </p:sp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08" y="2660448"/>
            <a:ext cx="2189237" cy="142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95695" y="4115086"/>
            <a:ext cx="14184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Бурый </a:t>
            </a:r>
            <a:r>
              <a:rPr lang="ru-RU" sz="1400" b="1" dirty="0"/>
              <a:t>медведь</a:t>
            </a:r>
            <a:endParaRPr lang="ru-RU" sz="1400" dirty="0"/>
          </a:p>
        </p:txBody>
      </p:sp>
      <p:pic>
        <p:nvPicPr>
          <p:cNvPr id="3084" name="Picture 1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875" y="2787418"/>
            <a:ext cx="1781450" cy="1186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72212" y="4053531"/>
            <a:ext cx="572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Рысь</a:t>
            </a:r>
            <a:endParaRPr lang="ru-RU" sz="1400" dirty="0"/>
          </a:p>
        </p:txBody>
      </p:sp>
      <p:pic>
        <p:nvPicPr>
          <p:cNvPr id="3086" name="Picture 1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40433"/>
            <a:ext cx="1919894" cy="128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412825" y="4084985"/>
            <a:ext cx="5615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Волк</a:t>
            </a:r>
            <a:endParaRPr lang="ru-RU" sz="1400" dirty="0"/>
          </a:p>
        </p:txBody>
      </p:sp>
      <p:pic>
        <p:nvPicPr>
          <p:cNvPr id="3088" name="Picture 16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571" y="2703617"/>
            <a:ext cx="1242464" cy="124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602697" y="4053530"/>
            <a:ext cx="5597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/>
              <a:t>Лиса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08347" y="6387137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-13-</a:t>
            </a:r>
          </a:p>
        </p:txBody>
      </p:sp>
    </p:spTree>
    <p:extLst>
      <p:ext uri="{BB962C8B-B14F-4D97-AF65-F5344CB8AC3E}">
        <p14:creationId xmlns:p14="http://schemas.microsoft.com/office/powerpoint/2010/main" val="2297192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77072"/>
            <a:ext cx="84936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Птицы</a:t>
            </a:r>
          </a:p>
          <a:p>
            <a:r>
              <a:rPr lang="ru-RU" dirty="0" smtClean="0"/>
              <a:t>В </a:t>
            </a:r>
            <a:r>
              <a:rPr lang="ru-RU" dirty="0" err="1" smtClean="0"/>
              <a:t>Максатихинских</a:t>
            </a:r>
            <a:r>
              <a:rPr lang="ru-RU" dirty="0" smtClean="0"/>
              <a:t> лесах </a:t>
            </a:r>
            <a:r>
              <a:rPr lang="ru-RU" dirty="0"/>
              <a:t>могут встречаться:</a:t>
            </a:r>
          </a:p>
          <a:p>
            <a:pPr lvl="0"/>
            <a:r>
              <a:rPr lang="ru-RU" b="1" dirty="0"/>
              <a:t>аисты</a:t>
            </a:r>
            <a:r>
              <a:rPr lang="ru-RU" dirty="0"/>
              <a:t> (гнездятся на старых липах и соснах</a:t>
            </a:r>
            <a:r>
              <a:rPr lang="ru-RU" dirty="0" smtClean="0"/>
              <a:t>); </a:t>
            </a:r>
            <a:r>
              <a:rPr lang="ru-RU" b="1" dirty="0" smtClean="0"/>
              <a:t>тетерев</a:t>
            </a:r>
            <a:r>
              <a:rPr lang="ru-RU" b="1" dirty="0"/>
              <a:t>, рябчик, глухарь</a:t>
            </a:r>
            <a:r>
              <a:rPr lang="ru-RU" dirty="0"/>
              <a:t> </a:t>
            </a:r>
            <a:r>
              <a:rPr lang="ru-RU" dirty="0" smtClean="0"/>
              <a:t>—промысловые </a:t>
            </a:r>
            <a:r>
              <a:rPr lang="ru-RU" dirty="0"/>
              <a:t>птицы.</a:t>
            </a:r>
          </a:p>
          <a:p>
            <a:r>
              <a:rPr lang="ru-RU" dirty="0" smtClean="0"/>
              <a:t>Также встречаются </a:t>
            </a:r>
            <a:r>
              <a:rPr lang="ru-RU" dirty="0"/>
              <a:t>многие виды птиц, среди которых: </a:t>
            </a:r>
            <a:r>
              <a:rPr lang="ru-RU" b="1" dirty="0" smtClean="0"/>
              <a:t>орланы,</a:t>
            </a:r>
            <a:r>
              <a:rPr lang="ru-RU" dirty="0" smtClean="0"/>
              <a:t> </a:t>
            </a:r>
            <a:r>
              <a:rPr lang="ru-RU" b="1" dirty="0" smtClean="0"/>
              <a:t>воробьи</a:t>
            </a:r>
            <a:r>
              <a:rPr lang="ru-RU" b="1" dirty="0"/>
              <a:t>, голуби, сороки, грачи и утки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К</a:t>
            </a:r>
            <a:r>
              <a:rPr lang="ru-RU" dirty="0" smtClean="0"/>
              <a:t> </a:t>
            </a:r>
            <a:r>
              <a:rPr lang="ru-RU" dirty="0"/>
              <a:t>распространённым видам птиц Тверской области относятся </a:t>
            </a:r>
            <a:r>
              <a:rPr lang="ru-RU" b="1" dirty="0"/>
              <a:t>снегири, свиристели, щеглы, </a:t>
            </a:r>
            <a:r>
              <a:rPr lang="ru-RU" b="1" dirty="0" smtClean="0"/>
              <a:t>малиновки, поползни </a:t>
            </a:r>
            <a:r>
              <a:rPr lang="ru-RU" b="1" dirty="0"/>
              <a:t>и </a:t>
            </a:r>
            <a:r>
              <a:rPr lang="ru-RU" b="1" dirty="0" smtClean="0"/>
              <a:t>клесты и др.</a:t>
            </a:r>
            <a:r>
              <a:rPr lang="ru-RU" b="1" dirty="0"/>
              <a:t> 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4" t="13316" r="12069" b="5748"/>
          <a:stretch/>
        </p:blipFill>
        <p:spPr bwMode="auto">
          <a:xfrm>
            <a:off x="50493" y="533769"/>
            <a:ext cx="2541477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2384" y="2959663"/>
            <a:ext cx="950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Тетерев</a:t>
            </a:r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104" y="580135"/>
            <a:ext cx="2834755" cy="213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394482" y="2887906"/>
            <a:ext cx="899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Рябчик</a:t>
            </a:r>
            <a:endParaRPr lang="ru-RU" dirty="0"/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27" y="834769"/>
            <a:ext cx="2839037" cy="189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236296" y="2887906"/>
            <a:ext cx="9494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Глухарь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94482" y="6407559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-14-</a:t>
            </a:r>
          </a:p>
        </p:txBody>
      </p:sp>
    </p:spTree>
    <p:extLst>
      <p:ext uri="{BB962C8B-B14F-4D97-AF65-F5344CB8AC3E}">
        <p14:creationId xmlns:p14="http://schemas.microsoft.com/office/powerpoint/2010/main" val="124205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95192" y="620688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На осенних каникулах обучающиеся </a:t>
            </a:r>
            <a:r>
              <a:rPr lang="ru-RU" dirty="0" smtClean="0"/>
              <a:t>МБОУ СОШ № 1 </a:t>
            </a:r>
            <a:r>
              <a:rPr lang="ru-RU" dirty="0"/>
              <a:t>вместе с родителями приняли участие во Всероссийской акции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«Экология вместе с семьями»!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Провели «Семейный выходной» с пользой для природы. Спасибо всем большое за </a:t>
            </a:r>
            <a:r>
              <a:rPr lang="ru-RU" dirty="0" smtClean="0"/>
              <a:t>заботливое </a:t>
            </a:r>
            <a:r>
              <a:rPr lang="ru-RU" dirty="0"/>
              <a:t>отношение к окружающей среде.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Вместе вы делаете наш уголок планеты чище!</a:t>
            </a:r>
          </a:p>
        </p:txBody>
      </p:sp>
      <p:pic>
        <p:nvPicPr>
          <p:cNvPr id="3" name="Рисунок 2" descr="C:\Users\User\Desktop\JBogkvzTWAPlRkHmnzhOXUip9rjWMspLlYc60awd0nAg2DhdmKTo--CDVM3RRMYYSoAkQWvuhARJaotfYl7oX4x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248472" cy="61926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716016" y="6178175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-15-</a:t>
            </a:r>
          </a:p>
        </p:txBody>
      </p:sp>
    </p:spTree>
    <p:extLst>
      <p:ext uri="{BB962C8B-B14F-4D97-AF65-F5344CB8AC3E}">
        <p14:creationId xmlns:p14="http://schemas.microsoft.com/office/powerpoint/2010/main" val="2582028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Desktop\avN9x2TrRzSlu5ZzqlxGVmmhUzpyLXE8qEkjBGcAU3ShQI4yzmSeeRivefAby9pu0oY4M3wHZ7FAX55Vn4VGVl6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4948148" cy="6142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User\Desktop\QUMyK2Hkb3YBCMMSSgRMu1NvWLZ5kfOawH3ITuaLASlhGUbukdu95-9cSBrs7a6PXUdCmHNuwtGwJMpF5UEvPtiy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08720"/>
            <a:ext cx="2920280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4211960" y="6474728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</a:t>
            </a:r>
            <a:r>
              <a:rPr lang="ru-RU" dirty="0" smtClean="0"/>
              <a:t>16-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700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08720"/>
            <a:ext cx="16695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Библиография: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278052"/>
            <a:ext cx="5814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Леса </a:t>
            </a:r>
            <a:r>
              <a:rPr lang="ru-RU" dirty="0" err="1"/>
              <a:t>Максатихинского</a:t>
            </a:r>
            <a:r>
              <a:rPr lang="ru-RU" dirty="0"/>
              <a:t> района [Электронный ресурс]. – Режим доступа: </a:t>
            </a:r>
            <a:r>
              <a:rPr lang="ru-RU" dirty="0">
                <a:hlinkClick r:id="rId2"/>
              </a:rPr>
              <a:t>https://</a:t>
            </a:r>
            <a:r>
              <a:rPr lang="ru-RU" dirty="0" smtClean="0">
                <a:hlinkClick r:id="rId2"/>
              </a:rPr>
              <a:t>ya.ru/images/search?img_url=https%3A%2F%2Fmaksatiha-adm.ru%2Fwp-content%2Fuploads%2F2021%2F05%2FB0YCaOyCp2c.jpg&amp;lr=10812&amp;p=1&amp;pos=2&amp;rpt=simage&amp;source=serp&amp;stype=image&amp;text=леса%20максатихинского%20района</a:t>
            </a:r>
            <a:endParaRPr lang="ru-RU" dirty="0" smtClean="0"/>
          </a:p>
          <a:p>
            <a:pPr marL="342900" indent="-342900">
              <a:buFontTx/>
              <a:buAutoNum type="arabicPeriod"/>
            </a:pPr>
            <a:r>
              <a:rPr lang="ru-RU" dirty="0"/>
              <a:t>Природа </a:t>
            </a:r>
            <a:r>
              <a:rPr lang="ru-RU" dirty="0" err="1"/>
              <a:t>Максатихинского</a:t>
            </a:r>
            <a:r>
              <a:rPr lang="ru-RU" dirty="0"/>
              <a:t> края [Электронный ресурс]. – Режим доступа: </a:t>
            </a:r>
            <a:r>
              <a:rPr lang="ru-RU" u="sng" dirty="0">
                <a:hlinkClick r:id="rId3"/>
              </a:rPr>
              <a:t>https://ya.ru/images/search?lr=10812&amp;text=природа%20максатихинского%20края</a:t>
            </a: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92115" y="6093296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-</a:t>
            </a:r>
            <a:r>
              <a:rPr lang="ru-RU" dirty="0" smtClean="0"/>
              <a:t>17-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08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694</Words>
  <Application>Microsoft Office PowerPoint</Application>
  <PresentationFormat>Экран (4:3)</PresentationFormat>
  <Paragraphs>116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36</cp:revision>
  <dcterms:created xsi:type="dcterms:W3CDTF">2026-04-13T11:35:29Z</dcterms:created>
  <dcterms:modified xsi:type="dcterms:W3CDTF">2026-04-15T09:40:25Z</dcterms:modified>
</cp:coreProperties>
</file>