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4" r:id="rId10"/>
    <p:sldId id="265" r:id="rId11"/>
    <p:sldId id="263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7" r:id="rId20"/>
    <p:sldId id="278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B3163-183D-4C94-AE80-DDEE2B1F4473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3A2A8-1DA1-4066-8024-4809BDDB0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29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3A2A8-1DA1-4066-8024-4809BDDB0DF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5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03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55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2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25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68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0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93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34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31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31756-E074-4F27-97F1-27F261DBC491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AE617-756C-4097-9F8F-81AE0E11F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432047"/>
          </a:xfrm>
        </p:spPr>
        <p:txBody>
          <a:bodyPr>
            <a:normAutofit/>
          </a:bodyPr>
          <a:lstStyle/>
          <a:p>
            <a:r>
              <a:rPr lang="ru-RU" sz="1800" dirty="0" err="1" smtClean="0"/>
              <a:t>Максатихинская</a:t>
            </a:r>
            <a:r>
              <a:rPr lang="ru-RU" sz="1800" dirty="0" smtClean="0"/>
              <a:t> центральная библиотека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04088" y="6381328"/>
            <a:ext cx="6440760" cy="337592"/>
          </a:xfrm>
        </p:spPr>
        <p:txBody>
          <a:bodyPr>
            <a:noAutofit/>
          </a:bodyPr>
          <a:lstStyle/>
          <a:p>
            <a:r>
              <a:rPr lang="ru-RU" sz="1800" dirty="0" err="1" smtClean="0">
                <a:solidFill>
                  <a:schemeClr val="tx1"/>
                </a:solidFill>
              </a:rPr>
              <a:t>Максатиха</a:t>
            </a:r>
            <a:r>
              <a:rPr lang="ru-RU" sz="1800" dirty="0" smtClean="0">
                <a:solidFill>
                  <a:schemeClr val="tx1"/>
                </a:solidFill>
              </a:rPr>
              <a:t>, 2026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Никишин Владимир Павлови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10034"/>
            <a:ext cx="2718387" cy="330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692696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75 лет со дня рождения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9913"/>
            <a:ext cx="1946627" cy="154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Никишин В.П\25 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4" t="719" r="30429" b="88218"/>
          <a:stretch/>
        </p:blipFill>
        <p:spPr bwMode="auto">
          <a:xfrm>
            <a:off x="1977143" y="4653136"/>
            <a:ext cx="4728925" cy="170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940152" y="476672"/>
            <a:ext cx="2746648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Владимир Павлович Никишин </a:t>
            </a:r>
            <a:r>
              <a:rPr lang="ru-RU" sz="1800" dirty="0" smtClean="0"/>
              <a:t>родился 10 февраля 1951 г. в селе </a:t>
            </a:r>
            <a:r>
              <a:rPr lang="ru-RU" sz="1800" dirty="0" err="1" smtClean="0"/>
              <a:t>Немчиновка</a:t>
            </a:r>
            <a:r>
              <a:rPr lang="ru-RU" sz="1800" dirty="0" smtClean="0"/>
              <a:t> Кунцевского района Московской области. В 1961 году вместе с мамой, Никишиной Верой Фёдоровной переехал в </a:t>
            </a:r>
            <a:r>
              <a:rPr lang="ru-RU" sz="1800" dirty="0" err="1" smtClean="0"/>
              <a:t>Максатиху</a:t>
            </a:r>
            <a:r>
              <a:rPr lang="ru-RU" sz="1800" dirty="0" smtClean="0"/>
              <a:t>, где жил дедушка Никишин Фёдор Кузьмич.</a:t>
            </a:r>
            <a:endParaRPr lang="ru-RU" sz="1800" dirty="0"/>
          </a:p>
        </p:txBody>
      </p:sp>
      <p:pic>
        <p:nvPicPr>
          <p:cNvPr id="1026" name="Picture 2" descr="C:\Users\User\Desktop\Никишин В.П\10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9" r="2820" b="5161"/>
          <a:stretch/>
        </p:blipFill>
        <p:spPr bwMode="auto">
          <a:xfrm>
            <a:off x="2843808" y="1888270"/>
            <a:ext cx="2808312" cy="403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Никишины\Никишин Фёдор Кузьмич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69" y="1126871"/>
            <a:ext cx="2897335" cy="217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9233" y="3684622"/>
            <a:ext cx="1745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Никишин </a:t>
            </a:r>
            <a:endParaRPr lang="ru-RU" b="1" dirty="0" smtClean="0"/>
          </a:p>
          <a:p>
            <a:pPr algn="ctr"/>
            <a:r>
              <a:rPr lang="ru-RU" b="1" dirty="0" smtClean="0"/>
              <a:t>Фёдор </a:t>
            </a:r>
            <a:r>
              <a:rPr lang="ru-RU" b="1" dirty="0"/>
              <a:t>Кузьмич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21950" y="5918721"/>
            <a:ext cx="2852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Никишина Вера Фёдоровна</a:t>
            </a:r>
          </a:p>
        </p:txBody>
      </p:sp>
    </p:spTree>
    <p:extLst>
      <p:ext uri="{BB962C8B-B14F-4D97-AF65-F5344CB8AC3E}">
        <p14:creationId xmlns:p14="http://schemas.microsoft.com/office/powerpoint/2010/main" val="413892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8104" y="836712"/>
            <a:ext cx="3178696" cy="5289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1966 году закончил восьмилетнюю и в 1968 году – среднюю школы в пос. </a:t>
            </a:r>
            <a:r>
              <a:rPr lang="ru-RU" sz="1800" dirty="0" err="1" smtClean="0"/>
              <a:t>Максатиха</a:t>
            </a:r>
            <a:r>
              <a:rPr lang="ru-RU" sz="1800" dirty="0" smtClean="0"/>
              <a:t> Калининской области.</a:t>
            </a:r>
            <a:endParaRPr lang="ru-RU" sz="1800" dirty="0"/>
          </a:p>
        </p:txBody>
      </p:sp>
      <p:pic>
        <p:nvPicPr>
          <p:cNvPr id="7" name="Image 25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80728"/>
            <a:ext cx="4339208" cy="27363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7659" y="3763077"/>
            <a:ext cx="4191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Максатихинская</a:t>
            </a:r>
            <a:r>
              <a:rPr lang="ru-RU" b="1" dirty="0"/>
              <a:t> восьмилетняя школа (школа № 2)</a:t>
            </a:r>
          </a:p>
        </p:txBody>
      </p:sp>
    </p:spTree>
    <p:extLst>
      <p:ext uri="{BB962C8B-B14F-4D97-AF65-F5344CB8AC3E}">
        <p14:creationId xmlns:p14="http://schemas.microsoft.com/office/powerpoint/2010/main" val="390068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User\AppData\Local\Temp\Rar$DIa3672.31505\Максатихинская ветвь Никишиных.jpg"/>
          <p:cNvPicPr>
            <a:picLocks noGrp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6" t="10621" r="71275" b="74726"/>
          <a:stretch/>
        </p:blipFill>
        <p:spPr bwMode="auto">
          <a:xfrm>
            <a:off x="827584" y="270520"/>
            <a:ext cx="1456992" cy="1807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724128" y="476672"/>
            <a:ext cx="3240360" cy="6116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/>
              <a:t>Евдокия Фёдоровна Никишина </a:t>
            </a:r>
            <a:r>
              <a:rPr lang="ru-RU" sz="1600" dirty="0" smtClean="0"/>
              <a:t>– родная тётя Владимира Павловича Никишина.</a:t>
            </a:r>
          </a:p>
          <a:p>
            <a:pPr marL="0" indent="0">
              <a:buNone/>
            </a:pPr>
            <a:r>
              <a:rPr lang="ru-RU" sz="1600" dirty="0" smtClean="0"/>
              <a:t>Единственная из сестёр и братьев получила высшее образование, защитила кандидатскую диссертацию, нашла своё место в науке (зоология беспозвоночных центра Европейской части России), подняла детей (оба получили высшее образование, дочь, кандидат наук, пошла по стопам мамы, сын стал художником, член Союза художников), много лет руководила кафедрами в педагогических институтах Смоленска, Ярославля, Калуги.       И при этом ещё и помогала сёстрам и братьям, и их детям.        И у Владимира Павловича без её помощи вряд ли жизнь сложилась бы так, как сложилась…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1026" name="Picture 2" descr="C:\Users\User\AppData\Local\Temp\Rar$DIa6740.29023\20260423_1339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2"/>
          <a:stretch/>
        </p:blipFill>
        <p:spPr bwMode="auto">
          <a:xfrm>
            <a:off x="251520" y="2636912"/>
            <a:ext cx="5390409" cy="345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143114"/>
            <a:ext cx="17917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Дуся Никишина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5410" y="6121147"/>
            <a:ext cx="5423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Евдокия Фёдоровна </a:t>
            </a:r>
            <a:r>
              <a:rPr lang="ru-RU" sz="1400" b="1" dirty="0" smtClean="0"/>
              <a:t>Никишина (в центре) на встрече выпускников.</a:t>
            </a:r>
          </a:p>
          <a:p>
            <a:pPr algn="ctr"/>
            <a:r>
              <a:rPr lang="ru-RU" sz="1400" b="1" dirty="0" smtClean="0"/>
              <a:t>Выпуск 1941-го п. </a:t>
            </a:r>
            <a:r>
              <a:rPr lang="ru-RU" sz="1400" b="1" dirty="0" err="1" smtClean="0"/>
              <a:t>Максатиха</a:t>
            </a:r>
            <a:r>
              <a:rPr lang="ru-RU" sz="1400" b="1" dirty="0" smtClean="0"/>
              <a:t>. </a:t>
            </a:r>
            <a:endParaRPr lang="ru-RU" sz="1400" dirty="0"/>
          </a:p>
        </p:txBody>
      </p:sp>
      <p:pic>
        <p:nvPicPr>
          <p:cNvPr id="7" name="Picture 2" descr="Jk5_iFG_WZI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4910" r="8378" b="10433"/>
          <a:stretch/>
        </p:blipFill>
        <p:spPr bwMode="auto">
          <a:xfrm>
            <a:off x="3196818" y="270520"/>
            <a:ext cx="1402158" cy="202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3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692696"/>
            <a:ext cx="4038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1968 году поступил в Ярославский государственный педагогический институт им. К.Д. Ушинского (ЯГПИ) на биолого-географический факультет, отделение биологии и химии, который закончил в 1973  году. Научной работой заинтересовался, ещё учась в институте, участвовал в трёх экспедициях (1971-1973 гг.) Гельминтологической лаборатории АН СССР в Карелию. </a:t>
            </a:r>
            <a:endParaRPr lang="ru-RU" sz="18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09" y="908720"/>
            <a:ext cx="3907259" cy="253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3752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Ярославский государственный </a:t>
            </a:r>
            <a:r>
              <a:rPr lang="ru-RU" b="1" dirty="0" smtClean="0"/>
              <a:t>институт  </a:t>
            </a:r>
            <a:r>
              <a:rPr lang="ru-RU" b="1" dirty="0"/>
              <a:t>им. К.Д. Ушинского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931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764704"/>
            <a:ext cx="3610744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Первые навыки работы с гельминтологическими коллекциями получил в Ярославском государственном университете под руководством доктора биологических наук, профессора П.Г. </a:t>
            </a:r>
            <a:r>
              <a:rPr lang="ru-RU" sz="1800" dirty="0" err="1" smtClean="0"/>
              <a:t>Ошмарина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2917173" cy="408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8701" y="4653136"/>
            <a:ext cx="3002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Профессор </a:t>
            </a:r>
            <a:endParaRPr lang="ru-RU" b="1" dirty="0" smtClean="0"/>
          </a:p>
          <a:p>
            <a:pPr algn="ctr"/>
            <a:r>
              <a:rPr lang="ru-RU" b="1" dirty="0" smtClean="0"/>
              <a:t>Пётр </a:t>
            </a:r>
            <a:r>
              <a:rPr lang="ru-RU" b="1" dirty="0"/>
              <a:t>Григорьевич </a:t>
            </a:r>
            <a:r>
              <a:rPr lang="ru-RU" b="1" dirty="0" err="1"/>
              <a:t>Ошмарин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33962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8024" y="548680"/>
            <a:ext cx="4038600" cy="583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Ещё учась в школе, увлёкся шахматами и шашками, по обоим видам спорта получил первый разряд. В составе команды Калининской области участвовал в первенстве спортивного общества «Урожай» центральной зоны России по шашкам в 1968 г., в г. Богородске Горьковской области; на юношеской доске занял второе место. В этом же году выиграл первенство </a:t>
            </a:r>
            <a:r>
              <a:rPr lang="ru-RU" sz="1800" dirty="0" err="1" smtClean="0"/>
              <a:t>Максатихинского</a:t>
            </a:r>
            <a:r>
              <a:rPr lang="ru-RU" sz="1800" dirty="0" smtClean="0"/>
              <a:t> района по шахматам, получил кандидатский балл. В составе команды ЯГПИ трижды становился чемпионом спортивного общества «Буревестник» Ярославской области по шахматам; участвовал в первенстве спортивного общества «Буревестник» центральной зоны России в г. Казани в 1971 г., где выполнил норму кандидатского балла. В 1971 г. стал чемпионом ЯГПИ по шахматам.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9330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Николай Петрович Павлов – преподаватель литературы, шахматный </a:t>
            </a:r>
            <a:r>
              <a:rPr lang="ru-RU" b="1" dirty="0" smtClean="0"/>
              <a:t>учитель</a:t>
            </a:r>
            <a:r>
              <a:rPr lang="ru-RU" b="1" dirty="0"/>
              <a:t>.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73" y="476672"/>
            <a:ext cx="231865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916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0192" y="476672"/>
            <a:ext cx="2386608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1973 г. поступил в аспирантуру Института биологических проблем Севера Дальневосточного научного центра Академии наук СССР (ИБПС ДВНЦ АН СССР), которую закончил в 1977 г. (В 1974-1975 гг. проходил службу в Советской Армии в г. Хабаровске).</a:t>
            </a:r>
            <a:endParaRPr lang="ru-RU" sz="1800" dirty="0"/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C:\Users\User\AppData\Local\Temp\{8964004A-0D98-419C-80CF-6885B43DF024}.tmp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9" y="916293"/>
            <a:ext cx="593951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3619667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/>
              <a:t>Институт </a:t>
            </a:r>
            <a:r>
              <a:rPr lang="ru-RU" sz="1400" b="1" dirty="0"/>
              <a:t>биологических проблем Севера Дальневосточного научного центра Академии наук </a:t>
            </a:r>
            <a:r>
              <a:rPr lang="ru-RU" sz="1400" b="1" dirty="0" smtClean="0"/>
              <a:t>СССР </a:t>
            </a:r>
            <a:r>
              <a:rPr lang="ru-RU" sz="1400" b="1" dirty="0"/>
              <a:t>(ИБПС ДВНЦ АН СССР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190614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24128" y="620688"/>
            <a:ext cx="3168352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Темой научной работы являлось изучение тонкой морфологии покровов ленточных червей (цестод). Для сбора материала неоднократно выезжал в экспедиции на стационар «</a:t>
            </a:r>
            <a:r>
              <a:rPr lang="ru-RU" sz="1800" dirty="0" err="1" smtClean="0"/>
              <a:t>Усть-Чаун</a:t>
            </a:r>
            <a:r>
              <a:rPr lang="ru-RU" sz="1800" dirty="0" smtClean="0"/>
              <a:t>» (Северо-западная Чукотка, </a:t>
            </a:r>
            <a:r>
              <a:rPr lang="ru-RU" sz="1800" dirty="0" err="1" smtClean="0"/>
              <a:t>Чаунский</a:t>
            </a:r>
            <a:r>
              <a:rPr lang="ru-RU" sz="1800" dirty="0" smtClean="0"/>
              <a:t> район).</a:t>
            </a:r>
            <a:endParaRPr lang="ru-RU" sz="1800" dirty="0"/>
          </a:p>
        </p:txBody>
      </p:sp>
      <p:pic>
        <p:nvPicPr>
          <p:cNvPr id="1026" name="Picture 2" descr="C:\Users\User\Desktop\Никишин В.П\9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t="1697" r="1637" b="59891"/>
          <a:stretch/>
        </p:blipFill>
        <p:spPr bwMode="auto">
          <a:xfrm>
            <a:off x="323528" y="188641"/>
            <a:ext cx="4661893" cy="266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7960" y="286086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Вернулся на базу из тундры </a:t>
            </a:r>
            <a:r>
              <a:rPr lang="ru-RU" sz="1600" b="1" dirty="0" err="1"/>
              <a:t>Усть-Чаунский</a:t>
            </a:r>
            <a:r>
              <a:rPr lang="ru-RU" sz="1600" b="1" dirty="0"/>
              <a:t> стационар, 1976 г.</a:t>
            </a:r>
          </a:p>
        </p:txBody>
      </p:sp>
      <p:pic>
        <p:nvPicPr>
          <p:cNvPr id="7" name="Picture 2" descr="C:\Users\User\Desktop\Никишин В.П\6 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4" t="5695" r="4925" b="52793"/>
          <a:stretch/>
        </p:blipFill>
        <p:spPr bwMode="auto">
          <a:xfrm>
            <a:off x="341665" y="3573016"/>
            <a:ext cx="4625617" cy="291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5647324"/>
            <a:ext cx="3672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Рыбалка на реке </a:t>
            </a:r>
            <a:r>
              <a:rPr lang="ru-RU" sz="1600" b="1" dirty="0" err="1"/>
              <a:t>Чаун</a:t>
            </a:r>
            <a:r>
              <a:rPr lang="ru-RU" sz="1600" b="1" dirty="0"/>
              <a:t>. С гольцами – главной рыбой рек </a:t>
            </a:r>
            <a:r>
              <a:rPr lang="ru-RU" sz="1600" b="1" dirty="0" err="1"/>
              <a:t>Чауна</a:t>
            </a:r>
            <a:r>
              <a:rPr lang="ru-RU" sz="1600" b="1" dirty="0"/>
              <a:t> и </a:t>
            </a:r>
            <a:r>
              <a:rPr lang="ru-RU" sz="1600" b="1" dirty="0" err="1"/>
              <a:t>Пучевеема</a:t>
            </a:r>
            <a:r>
              <a:rPr lang="ru-RU" sz="1600" b="1" dirty="0"/>
              <a:t>. Чукотка, 1980-е.</a:t>
            </a:r>
          </a:p>
        </p:txBody>
      </p:sp>
    </p:spTree>
    <p:extLst>
      <p:ext uri="{BB962C8B-B14F-4D97-AF65-F5344CB8AC3E}">
        <p14:creationId xmlns:p14="http://schemas.microsoft.com/office/powerpoint/2010/main" val="190072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24128" y="1268760"/>
            <a:ext cx="3168352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После окончания аспирантуры до 1980 г. работал старшим лаборантом лаборатории экологии гельминтов ИБПС.</a:t>
            </a:r>
            <a:endParaRPr lang="ru-RU" sz="1800" dirty="0"/>
          </a:p>
        </p:txBody>
      </p:sp>
      <p:pic>
        <p:nvPicPr>
          <p:cNvPr id="7" name="Picture 2" descr="C:\Users\User\Desktop\Никишин В.П\6 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4" t="48485" r="9403" b="3012"/>
          <a:stretch/>
        </p:blipFill>
        <p:spPr bwMode="auto">
          <a:xfrm>
            <a:off x="286938" y="764703"/>
            <a:ext cx="5336588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8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88024" y="404664"/>
            <a:ext cx="4104456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Кандидатскую диссертацию на тему «Сравнительная морфология и дифференцировка покровных тканей и защитных оболочек </a:t>
            </a:r>
            <a:r>
              <a:rPr lang="ru-RU" sz="1800" dirty="0" err="1" smtClean="0"/>
              <a:t>гименолепидат</a:t>
            </a:r>
            <a:r>
              <a:rPr lang="ru-RU" sz="1800" dirty="0" smtClean="0"/>
              <a:t> в постэмбриональном развитии» защитил в 1981 г. в специализированном совете при Всесоюзном институте гельминтологии им. К.И. Скрябина (г. Москва) по специальности «03.00.20 – гельминтология». Научными руководителями были член-корреспондент АН СССР В.Л. </a:t>
            </a:r>
            <a:r>
              <a:rPr lang="ru-RU" sz="1800" dirty="0" err="1" smtClean="0"/>
              <a:t>Контримавичус</a:t>
            </a:r>
            <a:r>
              <a:rPr lang="ru-RU" sz="1800" dirty="0" smtClean="0"/>
              <a:t> и кандидат медицинских наук Г.П. Краснощёков. После защиты до 1986 г. работал младшим научным сотрудником группы электронной микроскопии ИБПС.</a:t>
            </a:r>
            <a:endParaRPr lang="ru-RU" sz="1800" dirty="0"/>
          </a:p>
        </p:txBody>
      </p:sp>
      <p:pic>
        <p:nvPicPr>
          <p:cNvPr id="3" name="Picture 2" descr="C:\Users\User\Desktop\Никишин В.П\4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5" t="2111" r="2447" b="28785"/>
          <a:stretch/>
        </p:blipFill>
        <p:spPr bwMode="auto">
          <a:xfrm>
            <a:off x="395536" y="620687"/>
            <a:ext cx="4176464" cy="440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4934" y="5157192"/>
            <a:ext cx="4287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С президентом Университета Аляски (США) </a:t>
            </a:r>
            <a:endParaRPr lang="ru-RU" sz="1600" b="1" dirty="0" smtClean="0"/>
          </a:p>
          <a:p>
            <a:r>
              <a:rPr lang="ru-RU" sz="1600" b="1" dirty="0" smtClean="0"/>
              <a:t>у </a:t>
            </a:r>
            <a:r>
              <a:rPr lang="ru-RU" sz="1600" b="1" dirty="0"/>
              <a:t>нового отечественного электронного микроскопа ЭМ – 200 БР, Магадан, 1990.</a:t>
            </a:r>
          </a:p>
        </p:txBody>
      </p:sp>
    </p:spTree>
    <p:extLst>
      <p:ext uri="{BB962C8B-B14F-4D97-AF65-F5344CB8AC3E}">
        <p14:creationId xmlns:p14="http://schemas.microsoft.com/office/powerpoint/2010/main" val="1605312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4048" y="404664"/>
            <a:ext cx="3888432" cy="6048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В 1986 г. назначен исполняющим обязанности учёного секретаря ИБПС, утверждён в этой должности в 1988 г.  В 1993 г. перешёл на постоянную работу в создаваемый Международный научно-исследовательский центр «Арктика» Дальневосточного отделения Российской Академии наук (МНИЦ «Арктика» ДВО РАН) на должность учёного секретаря и одновременно руководителя группы гельминтологии. Во МНИЦ «Арктика» продолжал изучение морфологии скребней; результаты этой работы были представлены в докторской диссертации «Покровные ткани и оболочки скребней: морфофункциональный , онтогенетический и эволюционный аспекты», успешно защищённой в диссертационном совете при Институте паразитологии РАН (г. Москва) в мае1999 г.</a:t>
            </a:r>
            <a:endParaRPr lang="ru-RU" sz="1800" dirty="0"/>
          </a:p>
        </p:txBody>
      </p:sp>
      <p:pic>
        <p:nvPicPr>
          <p:cNvPr id="1026" name="Picture 2" descr="C:\Users\User\Desktop\Никишин В.П\22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9" t="2486" r="27356" b="31960"/>
          <a:stretch/>
        </p:blipFill>
        <p:spPr bwMode="auto">
          <a:xfrm rot="16200000">
            <a:off x="1485350" y="34930"/>
            <a:ext cx="2160240" cy="491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91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76672"/>
            <a:ext cx="4038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2000 г. вернулся в ИБПС, где работает в должности ведущего научного сотрудника сначала лаборатории популяционной генетики, а с 2003 г. лаборатории экологии гельминтов; возглавляет морфологические исследования паразитических червей.</a:t>
            </a:r>
            <a:endParaRPr lang="ru-RU" sz="1800" dirty="0"/>
          </a:p>
        </p:txBody>
      </p:sp>
      <p:pic>
        <p:nvPicPr>
          <p:cNvPr id="2050" name="Picture 2" descr="C:\Users\User\Desktop\Никишин В.П\8 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31" t="2509" r="2649" b="57605"/>
          <a:stretch/>
        </p:blipFill>
        <p:spPr bwMode="auto">
          <a:xfrm>
            <a:off x="251520" y="221973"/>
            <a:ext cx="4032448" cy="254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6841" y="2809829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/>
              <a:t>Доклад на Телецком стационаре Института биологии Сибирского отделения РАН. Вопрос задаёт доктор биологических наук В.Д. Гуляев. 2005 г.</a:t>
            </a:r>
          </a:p>
        </p:txBody>
      </p:sp>
      <p:pic>
        <p:nvPicPr>
          <p:cNvPr id="6" name="Picture 2" descr="C:\Users\User\Desktop\Никишин В.П\8 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8" t="47682" r="3310" b="3942"/>
          <a:stretch/>
        </p:blipFill>
        <p:spPr bwMode="auto">
          <a:xfrm>
            <a:off x="438240" y="3548493"/>
            <a:ext cx="3659008" cy="274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7475" y="62973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/>
              <a:t>В перерыве научная дискуссия с доктором биологических наук из Казахстана К.К. Ахметовым</a:t>
            </a:r>
          </a:p>
        </p:txBody>
      </p:sp>
    </p:spTree>
    <p:extLst>
      <p:ext uri="{BB962C8B-B14F-4D97-AF65-F5344CB8AC3E}">
        <p14:creationId xmlns:p14="http://schemas.microsoft.com/office/powerpoint/2010/main" val="141032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96136" y="548680"/>
            <a:ext cx="3024336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2013 г. аттестован и переведён на должность главного научного сотрудника лаборатории экологии гельминтов ИБПС.</a:t>
            </a:r>
            <a:endParaRPr lang="ru-RU" sz="1800" dirty="0"/>
          </a:p>
        </p:txBody>
      </p:sp>
      <p:pic>
        <p:nvPicPr>
          <p:cNvPr id="1026" name="Picture 2" descr="C:\Users\User\Desktop\Никишин В.П\7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2" t="2739" r="5977" b="55361"/>
          <a:stretch/>
        </p:blipFill>
        <p:spPr bwMode="auto">
          <a:xfrm>
            <a:off x="326571" y="772886"/>
            <a:ext cx="515983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3651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 аспирантками Ксеней и Екатериной на маршруте, полевые исследования, 2012 г.</a:t>
            </a:r>
          </a:p>
        </p:txBody>
      </p:sp>
    </p:spTree>
    <p:extLst>
      <p:ext uri="{BB962C8B-B14F-4D97-AF65-F5344CB8AC3E}">
        <p14:creationId xmlns:p14="http://schemas.microsoft.com/office/powerpoint/2010/main" val="1307266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76672"/>
            <a:ext cx="4038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Научные интересы включают участие в изучении фауны и экологии гельминтов промысловых животных Магаданской области. Для проведения полевых исследований совместно со старшим научным сотрудником С.А. Леоновым в 1991 г. организовали стационар «</a:t>
            </a:r>
            <a:r>
              <a:rPr lang="ru-RU" sz="1800" dirty="0" err="1" smtClean="0"/>
              <a:t>Буюнда</a:t>
            </a:r>
            <a:r>
              <a:rPr lang="ru-RU" sz="1800" dirty="0" smtClean="0"/>
              <a:t>» на месте заброшенного посёлка Верхняя </a:t>
            </a:r>
            <a:r>
              <a:rPr lang="ru-RU" sz="1800" dirty="0" err="1" smtClean="0"/>
              <a:t>Буюнда</a:t>
            </a:r>
            <a:r>
              <a:rPr lang="ru-RU" sz="1800" dirty="0" smtClean="0"/>
              <a:t> (на реке </a:t>
            </a:r>
            <a:r>
              <a:rPr lang="ru-RU" sz="1800" dirty="0" err="1" smtClean="0"/>
              <a:t>Буюнда</a:t>
            </a:r>
            <a:r>
              <a:rPr lang="ru-RU" sz="1800" dirty="0" smtClean="0"/>
              <a:t>, притоке Верхней Колымы). На базе стационара проводят свои исследования сотрудники ряда лабораторий ИБПС.</a:t>
            </a:r>
            <a:endParaRPr lang="ru-RU" sz="1800" dirty="0"/>
          </a:p>
        </p:txBody>
      </p:sp>
      <p:pic>
        <p:nvPicPr>
          <p:cNvPr id="5" name="Picture 2" descr="C:\Users\User\Desktop\Никишин В.П\7 00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9" t="48585" r="5179" b="6920"/>
          <a:stretch/>
        </p:blipFill>
        <p:spPr bwMode="auto">
          <a:xfrm>
            <a:off x="179512" y="404664"/>
            <a:ext cx="418814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34759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На реке </a:t>
            </a:r>
            <a:r>
              <a:rPr lang="ru-RU" b="1" dirty="0" err="1"/>
              <a:t>Буюнда</a:t>
            </a:r>
            <a:r>
              <a:rPr lang="ru-RU" b="1" dirty="0"/>
              <a:t> (правый приток Верхней </a:t>
            </a:r>
            <a:r>
              <a:rPr lang="ru-RU" b="1" dirty="0" smtClean="0"/>
              <a:t>Колымы), </a:t>
            </a:r>
            <a:r>
              <a:rPr lang="ru-RU" b="1" dirty="0"/>
              <a:t>2012 г.</a:t>
            </a:r>
          </a:p>
        </p:txBody>
      </p:sp>
    </p:spTree>
    <p:extLst>
      <p:ext uri="{BB962C8B-B14F-4D97-AF65-F5344CB8AC3E}">
        <p14:creationId xmlns:p14="http://schemas.microsoft.com/office/powerpoint/2010/main" val="2901000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7584" y="5445224"/>
            <a:ext cx="7859216" cy="68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2016 г. Владимир Павлович Никишин получил сертификат эксперта РАН (Российской академии наук).</a:t>
            </a:r>
            <a:endParaRPr lang="ru-RU" sz="1800" dirty="0"/>
          </a:p>
        </p:txBody>
      </p:sp>
      <p:pic>
        <p:nvPicPr>
          <p:cNvPr id="2050" name="Picture 2" descr="C:\Users\User\Desktop\Никишин В.П\21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3321" r="12309" b="31952"/>
          <a:stretch/>
        </p:blipFill>
        <p:spPr bwMode="auto">
          <a:xfrm rot="16200000">
            <a:off x="1930692" y="-866734"/>
            <a:ext cx="5138601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222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3717032"/>
            <a:ext cx="8496944" cy="2409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16 мая 2021 года Никишину Владимиру Павловичу присвоено учёное звание</a:t>
            </a:r>
          </a:p>
          <a:p>
            <a:pPr marL="0" indent="0" algn="ctr">
              <a:buNone/>
            </a:pPr>
            <a:r>
              <a:rPr lang="ru-RU" sz="1800" b="1" dirty="0" smtClean="0"/>
              <a:t>АКАДЕМИКА </a:t>
            </a:r>
            <a:endParaRPr lang="ru-RU" sz="1800" b="1" dirty="0"/>
          </a:p>
        </p:txBody>
      </p:sp>
      <p:pic>
        <p:nvPicPr>
          <p:cNvPr id="3074" name="Picture 2" descr="C:\Users\User\Desktop\Никишин В.П\24 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0" t="2868" r="29467" b="31537"/>
          <a:stretch/>
        </p:blipFill>
        <p:spPr bwMode="auto">
          <a:xfrm rot="16200000">
            <a:off x="3033143" y="-2504973"/>
            <a:ext cx="3096346" cy="905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042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544" y="476672"/>
            <a:ext cx="8219256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Владимир Павлович Никишин опубликовал более 200 научных работ, в том числе: 4 монографии, 1 буклет, препринт, более 80 статей сольных и в соавторстве со своими учениками и коллегами в отечественных и зарубежных  академических журналах, а также около 20 сольных статей по вопросам реформы и организации науки в региональных газетах («Дальневосточный учёный», «Магаданская правда», «Вечерний Магадан»).</a:t>
            </a:r>
          </a:p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endParaRPr lang="ru-RU" sz="1800" dirty="0" smtClean="0"/>
          </a:p>
        </p:txBody>
      </p:sp>
      <p:pic>
        <p:nvPicPr>
          <p:cNvPr id="1026" name="Picture 2" descr="C:\Users\User\Desktop\07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2" r="6483" b="22088"/>
          <a:stretch/>
        </p:blipFill>
        <p:spPr bwMode="auto">
          <a:xfrm>
            <a:off x="222422" y="2780928"/>
            <a:ext cx="1828800" cy="307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05 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3" t="3213" r="7498" b="32555"/>
          <a:stretch/>
        </p:blipFill>
        <p:spPr bwMode="auto">
          <a:xfrm rot="20754506">
            <a:off x="2357990" y="2872974"/>
            <a:ext cx="1606378" cy="260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2" t="6452" r="12776" b="6722"/>
          <a:stretch/>
        </p:blipFill>
        <p:spPr bwMode="auto">
          <a:xfrm>
            <a:off x="6732240" y="2698836"/>
            <a:ext cx="2125362" cy="320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01 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8" t="1311" r="11486" b="29414"/>
          <a:stretch/>
        </p:blipFill>
        <p:spPr bwMode="auto">
          <a:xfrm>
            <a:off x="4335810" y="2749401"/>
            <a:ext cx="2197266" cy="313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058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04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1827" r="3037" b="1852"/>
          <a:stretch/>
        </p:blipFill>
        <p:spPr bwMode="auto">
          <a:xfrm>
            <a:off x="396478" y="783770"/>
            <a:ext cx="3729209" cy="523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05 00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3170" r="4359" b="13800"/>
          <a:stretch/>
        </p:blipFill>
        <p:spPr bwMode="auto">
          <a:xfrm>
            <a:off x="4932040" y="388534"/>
            <a:ext cx="3888432" cy="627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092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620688"/>
            <a:ext cx="4038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В 2021 году вышла лирическая книга </a:t>
            </a:r>
            <a:r>
              <a:rPr lang="ru-RU" sz="1800" b="1" dirty="0" smtClean="0"/>
              <a:t>Владимира Павловича Никишина «Солнца луч»</a:t>
            </a:r>
            <a:r>
              <a:rPr lang="ru-RU" sz="1800" dirty="0" smtClean="0"/>
              <a:t>.</a:t>
            </a:r>
            <a:r>
              <a:rPr lang="ru-RU" sz="1800" b="1" dirty="0" smtClean="0"/>
              <a:t> </a:t>
            </a:r>
            <a:r>
              <a:rPr lang="ru-RU" sz="1800" dirty="0" smtClean="0"/>
              <a:t>В этой книге он соединил автобиографические зарисовки, свои наблюдения, стихи разных лет, прозаические воспоминания о своей тёте – профессоре, докторе биологических наук Евдокии Фёдоровне Никишиной.</a:t>
            </a:r>
            <a:endParaRPr lang="ru-RU" sz="1800" dirty="0"/>
          </a:p>
        </p:txBody>
      </p:sp>
      <p:pic>
        <p:nvPicPr>
          <p:cNvPr id="1026" name="Picture 2" descr="C:\Users\User\Desktop\03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8" t="1396" r="1845" b="28658"/>
          <a:stretch/>
        </p:blipFill>
        <p:spPr bwMode="auto">
          <a:xfrm>
            <a:off x="472408" y="692696"/>
            <a:ext cx="3667544" cy="508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173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38600" cy="6264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 smtClean="0"/>
              <a:t>Владимир Павлович много лет вёл курс «основы цитологии и гистологии» для учащихся специализированного биологического класса средней школы </a:t>
            </a:r>
            <a:r>
              <a:rPr lang="ru-RU" sz="1600" dirty="0" smtClean="0"/>
              <a:t>      № </a:t>
            </a:r>
            <a:r>
              <a:rPr lang="ru-RU" sz="1600" dirty="0" smtClean="0"/>
              <a:t>27 г. Магадана. Периодически выступает с лекциями на курсах повышения квалификации учителей, проводит лекции-экскурсии для учителей и учащихся школ на тему «клетка и современные методы её изучения». С 2006 г. по 2021 г.                        По совместительству работал профессором кафедры биологии и химии в Северо-Восточном Государственном Университете, читал курсы «цитология», «гистология», «паразитология», «биология развития», а также вёл «гистологический практикум». Руководил подготовкой дипломных работ около 10 студентов, четверо из которых после окончания ВУЗа поступили в аспирантуру и продолжили научную работу в ИБПС под руководством Владимира Павловича Никишина. Одна из этих студентов, </a:t>
            </a:r>
            <a:r>
              <a:rPr lang="ru-RU" sz="1600" dirty="0" err="1" smtClean="0"/>
              <a:t>Скоробрехова</a:t>
            </a:r>
            <a:r>
              <a:rPr lang="ru-RU" sz="1600" dirty="0" smtClean="0"/>
              <a:t> Екатерина Михайловна, уже защитила диссертацию и получила степень кандидата биологических наук.</a:t>
            </a:r>
            <a:endParaRPr lang="ru-RU" sz="1600" dirty="0"/>
          </a:p>
        </p:txBody>
      </p:sp>
      <p:pic>
        <p:nvPicPr>
          <p:cNvPr id="1026" name="Picture 2" descr="C:\Users\User\Desktop\02 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4" t="33907" r="1951" b="30790"/>
          <a:stretch/>
        </p:blipFill>
        <p:spPr bwMode="auto">
          <a:xfrm>
            <a:off x="192747" y="764704"/>
            <a:ext cx="414003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15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908720"/>
            <a:ext cx="4690864" cy="4021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Я в жизнь пришёл, чтобы счастливым быть.</a:t>
            </a:r>
          </a:p>
          <a:p>
            <a:pPr marL="0" indent="0">
              <a:buNone/>
            </a:pPr>
            <a:r>
              <a:rPr lang="ru-RU" sz="1800" dirty="0" smtClean="0"/>
              <a:t>Иного смысла нет в земных страданьях.</a:t>
            </a:r>
          </a:p>
          <a:p>
            <a:pPr marL="0" indent="0">
              <a:buNone/>
            </a:pPr>
            <a:r>
              <a:rPr lang="ru-RU" sz="1800" dirty="0" smtClean="0"/>
              <a:t>Любовь и счастье – вот моё призванье!</a:t>
            </a:r>
          </a:p>
          <a:p>
            <a:pPr marL="0" indent="0">
              <a:buNone/>
            </a:pPr>
            <a:r>
              <a:rPr lang="ru-RU" sz="1800" dirty="0" smtClean="0"/>
              <a:t>Любить, чтоб жить, и жить, чтобы любить!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  </a:t>
            </a:r>
            <a:r>
              <a:rPr lang="ru-RU" sz="1800" i="1" dirty="0" smtClean="0"/>
              <a:t>2 февраля 2011</a:t>
            </a:r>
            <a:endParaRPr lang="ru-RU" sz="1800" i="1" dirty="0"/>
          </a:p>
        </p:txBody>
      </p:sp>
      <p:pic>
        <p:nvPicPr>
          <p:cNvPr id="1026" name="Picture 2" descr="C:\Users\User\Desktop\01 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2" t="5498" r="8415" b="69354"/>
          <a:stretch/>
        </p:blipFill>
        <p:spPr bwMode="auto">
          <a:xfrm>
            <a:off x="107504" y="620688"/>
            <a:ext cx="401635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196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404664"/>
            <a:ext cx="8291264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Составитель Т. Розанова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Библиотека благодарит Владимира Павловича Никишина за предоставленный материал, за подаренные книги; Галину Витальевну Голубеву за фотографии.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Библиография:</a:t>
            </a:r>
          </a:p>
          <a:p>
            <a:pPr>
              <a:buAutoNum type="arabicPeriod"/>
            </a:pPr>
            <a:r>
              <a:rPr lang="ru-RU" sz="1800" dirty="0" smtClean="0"/>
              <a:t>Никишин В. Солнца луч. – Издательство КМК, 2021. – 108 с.</a:t>
            </a:r>
          </a:p>
          <a:p>
            <a:pPr>
              <a:buAutoNum type="arabicPeriod" startAt="2"/>
            </a:pPr>
            <a:r>
              <a:rPr lang="ru-RU" sz="1800" dirty="0" smtClean="0"/>
              <a:t>Биография В.П. Никишина.</a:t>
            </a:r>
          </a:p>
          <a:p>
            <a:pPr marL="0" indent="0">
              <a:buNone/>
            </a:pPr>
            <a:r>
              <a:rPr lang="ru-RU" sz="1800" dirty="0" smtClean="0"/>
              <a:t>3.   Воспоминания Г.В. Голубевой.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647833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1322</Words>
  <Application>Microsoft Office PowerPoint</Application>
  <PresentationFormat>Экран (4:3)</PresentationFormat>
  <Paragraphs>59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Максатихинская центральная библиотека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Максатихинская центральная библиотека</dc:title>
  <dc:creator>User</dc:creator>
  <cp:lastModifiedBy>User</cp:lastModifiedBy>
  <cp:revision>54</cp:revision>
  <dcterms:created xsi:type="dcterms:W3CDTF">2026-06-09T14:09:27Z</dcterms:created>
  <dcterms:modified xsi:type="dcterms:W3CDTF">2026-06-22T07:04:34Z</dcterms:modified>
</cp:coreProperties>
</file>